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Lst>
  <p:sldIdLst>
    <p:sldId id="260" r:id="rId3"/>
    <p:sldId id="270" r:id="rId4"/>
    <p:sldId id="292" r:id="rId5"/>
    <p:sldId id="278" r:id="rId6"/>
    <p:sldId id="279" r:id="rId7"/>
    <p:sldId id="280" r:id="rId8"/>
    <p:sldId id="281" r:id="rId9"/>
    <p:sldId id="282" r:id="rId10"/>
    <p:sldId id="301" r:id="rId11"/>
    <p:sldId id="300" r:id="rId12"/>
    <p:sldId id="283" r:id="rId13"/>
    <p:sldId id="298" r:id="rId14"/>
    <p:sldId id="295" r:id="rId15"/>
    <p:sldId id="285" r:id="rId16"/>
    <p:sldId id="286" r:id="rId17"/>
    <p:sldId id="289" r:id="rId18"/>
    <p:sldId id="277" r:id="rId19"/>
    <p:sldId id="296" r:id="rId20"/>
    <p:sldId id="274" r:id="rId21"/>
    <p:sldId id="302" r:id="rId22"/>
    <p:sldId id="303" r:id="rId23"/>
    <p:sldId id="288" r:id="rId24"/>
    <p:sldId id="297" r:id="rId25"/>
    <p:sldId id="299" r:id="rId26"/>
    <p:sldId id="287" r:id="rId27"/>
    <p:sldId id="290" r:id="rId28"/>
    <p:sldId id="304" r:id="rId29"/>
    <p:sldId id="305" r:id="rId30"/>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9" d="100"/>
          <a:sy n="69" d="100"/>
        </p:scale>
        <p:origin x="-14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B2A0D6-FAC3-4615-BA91-CEDAFA66FF6D}"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s-ES"/>
        </a:p>
      </dgm:t>
    </dgm:pt>
    <dgm:pt modelId="{DF933D7F-F050-430F-BEA0-2D6D4D58FCDC}">
      <dgm:prSet phldrT="[Texto]"/>
      <dgm:spPr/>
      <dgm:t>
        <a:bodyPr/>
        <a:lstStyle/>
        <a:p>
          <a:r>
            <a:rPr lang="es-EC" b="1" dirty="0" smtClean="0"/>
            <a:t>COMPACTA Y DENSA DESDE LA MORFOLOGIA</a:t>
          </a:r>
          <a:endParaRPr lang="es-ES" dirty="0"/>
        </a:p>
      </dgm:t>
    </dgm:pt>
    <dgm:pt modelId="{ECDAAF4B-7991-48B2-93FA-7993F4C4A97F}" type="parTrans" cxnId="{BECF5CC2-281B-478B-97F7-CB940E372CE6}">
      <dgm:prSet/>
      <dgm:spPr/>
      <dgm:t>
        <a:bodyPr/>
        <a:lstStyle/>
        <a:p>
          <a:endParaRPr lang="es-ES"/>
        </a:p>
      </dgm:t>
    </dgm:pt>
    <dgm:pt modelId="{A5ACE198-357B-4F87-A6FC-293E8EF5F875}" type="sibTrans" cxnId="{BECF5CC2-281B-478B-97F7-CB940E372CE6}">
      <dgm:prSet/>
      <dgm:spPr/>
      <dgm:t>
        <a:bodyPr/>
        <a:lstStyle/>
        <a:p>
          <a:endParaRPr lang="es-ES"/>
        </a:p>
      </dgm:t>
    </dgm:pt>
    <dgm:pt modelId="{BF7BD7EA-2407-4F6E-BF1E-DC78DAD92F2D}">
      <dgm:prSet phldrT="[Texto]" custT="1"/>
      <dgm:spPr/>
      <dgm:t>
        <a:bodyPr/>
        <a:lstStyle/>
        <a:p>
          <a:pPr algn="just"/>
          <a:r>
            <a:rPr lang="es-EC" sz="1100" dirty="0" smtClean="0"/>
            <a:t> Densificación de la ciudad dentro de los limites urbanos vigente, como de las cabeceras urbano parroquiales de las  parroquias : Baños, Ricaurte, El Valle y </a:t>
          </a:r>
          <a:r>
            <a:rPr lang="es-EC" sz="1100" dirty="0" err="1" smtClean="0"/>
            <a:t>Sinincay</a:t>
          </a:r>
          <a:endParaRPr lang="es-ES" sz="1100" dirty="0"/>
        </a:p>
      </dgm:t>
    </dgm:pt>
    <dgm:pt modelId="{C54E7D8D-35E2-4E80-B77D-EDDB560C2B1D}" type="parTrans" cxnId="{E4648BCD-9288-418F-8F48-2A7E2A2039BB}">
      <dgm:prSet/>
      <dgm:spPr/>
      <dgm:t>
        <a:bodyPr/>
        <a:lstStyle/>
        <a:p>
          <a:endParaRPr lang="es-ES"/>
        </a:p>
      </dgm:t>
    </dgm:pt>
    <dgm:pt modelId="{91B30F48-03B6-4E8C-AA8A-18953A865185}" type="sibTrans" cxnId="{E4648BCD-9288-418F-8F48-2A7E2A2039BB}">
      <dgm:prSet/>
      <dgm:spPr/>
      <dgm:t>
        <a:bodyPr/>
        <a:lstStyle/>
        <a:p>
          <a:endParaRPr lang="es-ES"/>
        </a:p>
      </dgm:t>
    </dgm:pt>
    <dgm:pt modelId="{91B77A59-C951-4FC6-9DDB-AADC51B25F34}">
      <dgm:prSet phldrT="[Texto]" custT="1"/>
      <dgm:spPr/>
      <dgm:t>
        <a:bodyPr/>
        <a:lstStyle/>
        <a:p>
          <a:pPr algn="just"/>
          <a:r>
            <a:rPr lang="es-EC" sz="1100" dirty="0" smtClean="0"/>
            <a:t> Entorno urbano equilibrado entre lo edificado, lo no edificado  y lo natural (compacidad).</a:t>
          </a:r>
          <a:endParaRPr lang="es-ES" sz="1100" dirty="0"/>
        </a:p>
      </dgm:t>
    </dgm:pt>
    <dgm:pt modelId="{1DCAE628-971D-44C8-A95E-CA862315BB02}" type="parTrans" cxnId="{E27A2EBF-7CDE-45DA-86E7-26B984E9675E}">
      <dgm:prSet/>
      <dgm:spPr/>
      <dgm:t>
        <a:bodyPr/>
        <a:lstStyle/>
        <a:p>
          <a:endParaRPr lang="es-ES"/>
        </a:p>
      </dgm:t>
    </dgm:pt>
    <dgm:pt modelId="{CEBE9CCB-D06C-4B0D-8383-ACD5A4BA7F5D}" type="sibTrans" cxnId="{E27A2EBF-7CDE-45DA-86E7-26B984E9675E}">
      <dgm:prSet/>
      <dgm:spPr/>
      <dgm:t>
        <a:bodyPr/>
        <a:lstStyle/>
        <a:p>
          <a:endParaRPr lang="es-ES"/>
        </a:p>
      </dgm:t>
    </dgm:pt>
    <dgm:pt modelId="{7103D690-DC07-4EB1-A52B-AC642791EC87}">
      <dgm:prSet phldrT="[Texto]"/>
      <dgm:spPr/>
      <dgm:t>
        <a:bodyPr/>
        <a:lstStyle/>
        <a:p>
          <a:r>
            <a:rPr lang="es-EC" b="1" dirty="0" smtClean="0"/>
            <a:t>COMPLEJA DESDE LA FUNCIONALIDAD</a:t>
          </a:r>
          <a:endParaRPr lang="es-ES" dirty="0"/>
        </a:p>
      </dgm:t>
    </dgm:pt>
    <dgm:pt modelId="{AA6A4C5B-AD2E-4977-A744-E105AABA2A00}" type="parTrans" cxnId="{11CFCDD8-BC13-4099-A3A7-5E112B036060}">
      <dgm:prSet/>
      <dgm:spPr/>
      <dgm:t>
        <a:bodyPr/>
        <a:lstStyle/>
        <a:p>
          <a:endParaRPr lang="es-ES"/>
        </a:p>
      </dgm:t>
    </dgm:pt>
    <dgm:pt modelId="{E27D76C3-42CD-493C-AEEB-A46DE39A25BD}" type="sibTrans" cxnId="{11CFCDD8-BC13-4099-A3A7-5E112B036060}">
      <dgm:prSet/>
      <dgm:spPr/>
      <dgm:t>
        <a:bodyPr/>
        <a:lstStyle/>
        <a:p>
          <a:endParaRPr lang="es-ES"/>
        </a:p>
      </dgm:t>
    </dgm:pt>
    <dgm:pt modelId="{20FAC29F-B837-4240-87FA-B2B9FFA3B3D3}">
      <dgm:prSet phldrT="[Texto]" custT="1"/>
      <dgm:spPr/>
      <dgm:t>
        <a:bodyPr/>
        <a:lstStyle/>
        <a:p>
          <a:r>
            <a:rPr lang="es-EC" sz="1100" dirty="0" smtClean="0"/>
            <a:t> Mixtura y diversidad de usos y funciones compatibles </a:t>
          </a:r>
          <a:endParaRPr lang="es-ES" sz="1100" dirty="0"/>
        </a:p>
      </dgm:t>
    </dgm:pt>
    <dgm:pt modelId="{2CC1DEB9-2E79-45C4-83D4-2D680A0406AF}" type="parTrans" cxnId="{8DD7869A-B74A-4B4B-87EE-C92E2112090A}">
      <dgm:prSet/>
      <dgm:spPr/>
      <dgm:t>
        <a:bodyPr/>
        <a:lstStyle/>
        <a:p>
          <a:endParaRPr lang="es-ES"/>
        </a:p>
      </dgm:t>
    </dgm:pt>
    <dgm:pt modelId="{EA8DDC1D-6D81-4372-8E48-EBC1F2DEAFBD}" type="sibTrans" cxnId="{8DD7869A-B74A-4B4B-87EE-C92E2112090A}">
      <dgm:prSet/>
      <dgm:spPr/>
      <dgm:t>
        <a:bodyPr/>
        <a:lstStyle/>
        <a:p>
          <a:endParaRPr lang="es-ES"/>
        </a:p>
      </dgm:t>
    </dgm:pt>
    <dgm:pt modelId="{A4AAC486-C42C-41AF-8660-F69CD30223D5}">
      <dgm:prSet phldrT="[Texto]" custT="1"/>
      <dgm:spPr/>
      <dgm:t>
        <a:bodyPr/>
        <a:lstStyle/>
        <a:p>
          <a:r>
            <a:rPr lang="es-EC" sz="1100" dirty="0" smtClean="0"/>
            <a:t> Equilibrio  en la distribución de usos y equipamientos; ordenando, regulando y fortaleciendo  las centralidades existentes  y propuestas.</a:t>
          </a:r>
          <a:endParaRPr lang="es-ES" sz="1100" dirty="0"/>
        </a:p>
      </dgm:t>
    </dgm:pt>
    <dgm:pt modelId="{BEA3151C-03A6-454B-BEC5-4FA16E7A404A}" type="parTrans" cxnId="{868E9B69-A845-4349-AF5F-0B6C3E566091}">
      <dgm:prSet/>
      <dgm:spPr/>
      <dgm:t>
        <a:bodyPr/>
        <a:lstStyle/>
        <a:p>
          <a:endParaRPr lang="es-ES"/>
        </a:p>
      </dgm:t>
    </dgm:pt>
    <dgm:pt modelId="{A3C2370B-ECBD-4F4A-BE39-BFEC384D38A3}" type="sibTrans" cxnId="{868E9B69-A845-4349-AF5F-0B6C3E566091}">
      <dgm:prSet/>
      <dgm:spPr/>
      <dgm:t>
        <a:bodyPr/>
        <a:lstStyle/>
        <a:p>
          <a:endParaRPr lang="es-ES"/>
        </a:p>
      </dgm:t>
    </dgm:pt>
    <dgm:pt modelId="{6C57D260-EE79-4B52-9CEB-25637B72006B}">
      <dgm:prSet phldrT="[Texto]"/>
      <dgm:spPr/>
      <dgm:t>
        <a:bodyPr/>
        <a:lstStyle/>
        <a:p>
          <a:r>
            <a:rPr lang="es-EC" b="1" dirty="0" smtClean="0"/>
            <a:t>EFICIENTE EN EL CONSUMO Y APROVECHAMIENTO DE RECURSOS E INFRAESTRUCTURAS.</a:t>
          </a:r>
          <a:endParaRPr lang="es-ES" dirty="0"/>
        </a:p>
      </dgm:t>
    </dgm:pt>
    <dgm:pt modelId="{FCF55094-3EAF-447E-B94E-82657B960164}" type="parTrans" cxnId="{3368E860-C06F-464A-BB11-8F8DB6A28872}">
      <dgm:prSet/>
      <dgm:spPr/>
      <dgm:t>
        <a:bodyPr/>
        <a:lstStyle/>
        <a:p>
          <a:endParaRPr lang="es-ES"/>
        </a:p>
      </dgm:t>
    </dgm:pt>
    <dgm:pt modelId="{381450EB-2EE0-4428-8911-9199E7189272}" type="sibTrans" cxnId="{3368E860-C06F-464A-BB11-8F8DB6A28872}">
      <dgm:prSet/>
      <dgm:spPr/>
      <dgm:t>
        <a:bodyPr/>
        <a:lstStyle/>
        <a:p>
          <a:endParaRPr lang="es-ES"/>
        </a:p>
      </dgm:t>
    </dgm:pt>
    <dgm:pt modelId="{10F8FA82-8FA5-4D9B-9BF0-1FD19949E8E4}">
      <dgm:prSet phldrT="[Texto]" custT="1"/>
      <dgm:spPr/>
      <dgm:t>
        <a:bodyPr/>
        <a:lstStyle/>
        <a:p>
          <a:pPr algn="just"/>
          <a:r>
            <a:rPr lang="es-EC" sz="900" dirty="0" smtClean="0"/>
            <a:t> </a:t>
          </a:r>
          <a:r>
            <a:rPr lang="es-EC" sz="1100" dirty="0" smtClean="0"/>
            <a:t>Consumo racional y eficiente del suelo tendiente a la preservación de suelos con vocación productiva y ambiental; manteniendo su función social. </a:t>
          </a:r>
          <a:endParaRPr lang="es-ES" sz="1100" dirty="0"/>
        </a:p>
      </dgm:t>
    </dgm:pt>
    <dgm:pt modelId="{12EB64AD-8308-45AD-9312-B6CEA827E6EF}" type="parTrans" cxnId="{B2C233D1-DC1D-4830-B561-F44735B02A89}">
      <dgm:prSet/>
      <dgm:spPr/>
      <dgm:t>
        <a:bodyPr/>
        <a:lstStyle/>
        <a:p>
          <a:endParaRPr lang="es-ES"/>
        </a:p>
      </dgm:t>
    </dgm:pt>
    <dgm:pt modelId="{3B8289FB-DE55-49F6-8E81-6B8B3C2B2A21}" type="sibTrans" cxnId="{B2C233D1-DC1D-4830-B561-F44735B02A89}">
      <dgm:prSet/>
      <dgm:spPr/>
      <dgm:t>
        <a:bodyPr/>
        <a:lstStyle/>
        <a:p>
          <a:endParaRPr lang="es-ES"/>
        </a:p>
      </dgm:t>
    </dgm:pt>
    <dgm:pt modelId="{43D94608-30DE-456A-B888-4F150D7F2524}">
      <dgm:prSet phldrT="[Texto]"/>
      <dgm:spPr/>
      <dgm:t>
        <a:bodyPr/>
        <a:lstStyle/>
        <a:p>
          <a:r>
            <a:rPr lang="es-EC" b="1" dirty="0" smtClean="0"/>
            <a:t>COHESIONADA SOCIALMENTE </a:t>
          </a:r>
          <a:endParaRPr lang="es-ES" dirty="0"/>
        </a:p>
      </dgm:t>
    </dgm:pt>
    <dgm:pt modelId="{20A1584C-2487-40CD-96A8-CFD7DC7AA378}" type="parTrans" cxnId="{FC0AD811-9DB8-4485-83F0-A02CA6DB7630}">
      <dgm:prSet/>
      <dgm:spPr/>
      <dgm:t>
        <a:bodyPr/>
        <a:lstStyle/>
        <a:p>
          <a:endParaRPr lang="es-ES"/>
        </a:p>
      </dgm:t>
    </dgm:pt>
    <dgm:pt modelId="{D70DC413-6CC7-4DDC-8C46-CDF9DFED7EC0}" type="sibTrans" cxnId="{FC0AD811-9DB8-4485-83F0-A02CA6DB7630}">
      <dgm:prSet/>
      <dgm:spPr/>
      <dgm:t>
        <a:bodyPr/>
        <a:lstStyle/>
        <a:p>
          <a:endParaRPr lang="es-ES"/>
        </a:p>
      </dgm:t>
    </dgm:pt>
    <dgm:pt modelId="{ED00D500-A4C4-4FC3-8CA4-54DB5421620D}">
      <dgm:prSet phldrT="[Texto]" custT="1"/>
      <dgm:spPr/>
      <dgm:t>
        <a:bodyPr/>
        <a:lstStyle/>
        <a:p>
          <a:pPr algn="l"/>
          <a:r>
            <a:rPr lang="es-CO" sz="1100" dirty="0" smtClean="0"/>
            <a:t> Eficiente uso de la infraestructura: red vial,  de alcantarillado, agua potable, tendido eléctrico.</a:t>
          </a:r>
          <a:endParaRPr lang="es-ES" sz="1100" dirty="0"/>
        </a:p>
      </dgm:t>
    </dgm:pt>
    <dgm:pt modelId="{41026B8E-AFB9-4845-A71A-B352E7D369F3}" type="parTrans" cxnId="{DB1A2132-7FA1-4860-BDE2-0D9B54429EF0}">
      <dgm:prSet/>
      <dgm:spPr/>
      <dgm:t>
        <a:bodyPr/>
        <a:lstStyle/>
        <a:p>
          <a:endParaRPr lang="es-ES"/>
        </a:p>
      </dgm:t>
    </dgm:pt>
    <dgm:pt modelId="{0DAD9901-C71D-4194-9684-248FBC0377E3}" type="sibTrans" cxnId="{DB1A2132-7FA1-4860-BDE2-0D9B54429EF0}">
      <dgm:prSet/>
      <dgm:spPr/>
      <dgm:t>
        <a:bodyPr/>
        <a:lstStyle/>
        <a:p>
          <a:endParaRPr lang="es-ES"/>
        </a:p>
      </dgm:t>
    </dgm:pt>
    <dgm:pt modelId="{9FAF03C3-8A42-46DB-B0B8-758799C258F4}">
      <dgm:prSet phldrT="[Texto]" custT="1"/>
      <dgm:spPr/>
      <dgm:t>
        <a:bodyPr/>
        <a:lstStyle/>
        <a:p>
          <a:pPr algn="just"/>
          <a:r>
            <a:rPr lang="es-EC" sz="1100" dirty="0" smtClean="0"/>
            <a:t> Proximidad de usos y funciones</a:t>
          </a:r>
          <a:endParaRPr lang="es-ES" sz="1100" dirty="0"/>
        </a:p>
      </dgm:t>
    </dgm:pt>
    <dgm:pt modelId="{232DF069-8248-4F76-AD1E-42DAE37F55EF}" type="parTrans" cxnId="{7ED256A5-FD97-4B68-A8A3-5FCE49D0A3A7}">
      <dgm:prSet/>
      <dgm:spPr/>
      <dgm:t>
        <a:bodyPr/>
        <a:lstStyle/>
        <a:p>
          <a:endParaRPr lang="es-ES"/>
        </a:p>
      </dgm:t>
    </dgm:pt>
    <dgm:pt modelId="{6328CEE5-19EB-47FA-A824-88DA00E52D78}" type="sibTrans" cxnId="{7ED256A5-FD97-4B68-A8A3-5FCE49D0A3A7}">
      <dgm:prSet/>
      <dgm:spPr/>
      <dgm:t>
        <a:bodyPr/>
        <a:lstStyle/>
        <a:p>
          <a:endParaRPr lang="es-ES"/>
        </a:p>
      </dgm:t>
    </dgm:pt>
    <dgm:pt modelId="{81AB58B1-F20B-47D4-A171-317520A137B5}">
      <dgm:prSet phldrT="[Texto]" custT="1"/>
      <dgm:spPr/>
      <dgm:t>
        <a:bodyPr/>
        <a:lstStyle/>
        <a:p>
          <a:pPr algn="just"/>
          <a:r>
            <a:rPr lang="es-EC" sz="1100" dirty="0" smtClean="0"/>
            <a:t> Espacios públicos de calidad, inclusivos y equitativos</a:t>
          </a:r>
          <a:endParaRPr lang="es-ES" sz="1100" dirty="0"/>
        </a:p>
      </dgm:t>
    </dgm:pt>
    <dgm:pt modelId="{8CEE6942-46B5-4931-A126-3060F049BA8F}" type="parTrans" cxnId="{F281C2F2-528C-4BFB-9D4F-88B521509BCA}">
      <dgm:prSet/>
      <dgm:spPr/>
      <dgm:t>
        <a:bodyPr/>
        <a:lstStyle/>
        <a:p>
          <a:endParaRPr lang="es-ES"/>
        </a:p>
      </dgm:t>
    </dgm:pt>
    <dgm:pt modelId="{3769B5AF-D826-4D02-83E1-E0F6405621F9}" type="sibTrans" cxnId="{F281C2F2-528C-4BFB-9D4F-88B521509BCA}">
      <dgm:prSet/>
      <dgm:spPr/>
      <dgm:t>
        <a:bodyPr/>
        <a:lstStyle/>
        <a:p>
          <a:endParaRPr lang="es-ES"/>
        </a:p>
      </dgm:t>
    </dgm:pt>
    <dgm:pt modelId="{0ADA03E6-C691-4CA7-902C-EC5058F57FA8}">
      <dgm:prSet phldrT="[Texto]" custT="1"/>
      <dgm:spPr/>
      <dgm:t>
        <a:bodyPr/>
        <a:lstStyle/>
        <a:p>
          <a:r>
            <a:rPr lang="es-EC" sz="1100" dirty="0" smtClean="0"/>
            <a:t> Modelo de movilidad sostenible, priorizando el uso del transporte público y los modos de transporte no motorizados .</a:t>
          </a:r>
          <a:endParaRPr lang="es-ES" sz="1100" dirty="0"/>
        </a:p>
      </dgm:t>
    </dgm:pt>
    <dgm:pt modelId="{4C1B4A91-BC24-47E5-9DFA-5FDC019D4E22}" type="parTrans" cxnId="{7D109692-A11C-4C8E-9868-6676129D878B}">
      <dgm:prSet/>
      <dgm:spPr/>
      <dgm:t>
        <a:bodyPr/>
        <a:lstStyle/>
        <a:p>
          <a:endParaRPr lang="es-ES"/>
        </a:p>
      </dgm:t>
    </dgm:pt>
    <dgm:pt modelId="{A0D7C2B3-14C9-4E35-8371-B105F74377F8}" type="sibTrans" cxnId="{7D109692-A11C-4C8E-9868-6676129D878B}">
      <dgm:prSet/>
      <dgm:spPr/>
      <dgm:t>
        <a:bodyPr/>
        <a:lstStyle/>
        <a:p>
          <a:endParaRPr lang="es-ES"/>
        </a:p>
      </dgm:t>
    </dgm:pt>
    <dgm:pt modelId="{278A1FA7-A060-4211-BE0D-BED8F863ABDC}">
      <dgm:prSet phldrT="[Texto]" custT="1"/>
      <dgm:spPr/>
      <dgm:t>
        <a:bodyPr/>
        <a:lstStyle/>
        <a:p>
          <a:r>
            <a:rPr lang="es-EC" sz="1100" dirty="0" smtClean="0"/>
            <a:t> Implementación de un anillo vial periférico de la Ciudad.</a:t>
          </a:r>
          <a:endParaRPr lang="es-ES" sz="1100" dirty="0"/>
        </a:p>
      </dgm:t>
    </dgm:pt>
    <dgm:pt modelId="{999A7FE2-CE3C-402F-9648-3A8A6E623E23}" type="parTrans" cxnId="{7A733823-1CD0-40E5-AAD5-603FC065D0ED}">
      <dgm:prSet/>
      <dgm:spPr/>
      <dgm:t>
        <a:bodyPr/>
        <a:lstStyle/>
        <a:p>
          <a:endParaRPr lang="es-ES"/>
        </a:p>
      </dgm:t>
    </dgm:pt>
    <dgm:pt modelId="{B4A2B70D-B854-4E2B-9F50-6677B20D7DA3}" type="sibTrans" cxnId="{7A733823-1CD0-40E5-AAD5-603FC065D0ED}">
      <dgm:prSet/>
      <dgm:spPr/>
      <dgm:t>
        <a:bodyPr/>
        <a:lstStyle/>
        <a:p>
          <a:endParaRPr lang="es-ES"/>
        </a:p>
      </dgm:t>
    </dgm:pt>
    <dgm:pt modelId="{D849E4A8-C622-4982-A0D1-FF272D9C77E7}">
      <dgm:prSet phldrT="[Texto]" custT="1"/>
      <dgm:spPr/>
      <dgm:t>
        <a:bodyPr/>
        <a:lstStyle/>
        <a:p>
          <a:pPr algn="l"/>
          <a:r>
            <a:rPr lang="es-EC" sz="1100" dirty="0" smtClean="0"/>
            <a:t> Consumo racional y eficiente del agua potable y  energía eléctrica.</a:t>
          </a:r>
          <a:endParaRPr lang="es-ES" sz="1100" dirty="0"/>
        </a:p>
      </dgm:t>
    </dgm:pt>
    <dgm:pt modelId="{FCD51589-2C5C-44A0-A603-3F929DFCAA79}" type="parTrans" cxnId="{4ABBDCEB-0F83-4615-B46F-14B852E9E27B}">
      <dgm:prSet/>
      <dgm:spPr/>
      <dgm:t>
        <a:bodyPr/>
        <a:lstStyle/>
        <a:p>
          <a:endParaRPr lang="es-ES"/>
        </a:p>
      </dgm:t>
    </dgm:pt>
    <dgm:pt modelId="{D0E7ABA4-1DA8-4AE0-9FB8-9399146FACFC}" type="sibTrans" cxnId="{4ABBDCEB-0F83-4615-B46F-14B852E9E27B}">
      <dgm:prSet/>
      <dgm:spPr/>
      <dgm:t>
        <a:bodyPr/>
        <a:lstStyle/>
        <a:p>
          <a:endParaRPr lang="es-ES"/>
        </a:p>
      </dgm:t>
    </dgm:pt>
    <dgm:pt modelId="{859980DB-58C3-4394-B443-E9DEBD3072EE}">
      <dgm:prSet phldrT="[Texto]" custT="1"/>
      <dgm:spPr/>
      <dgm:t>
        <a:bodyPr/>
        <a:lstStyle/>
        <a:p>
          <a:pPr algn="l"/>
          <a:r>
            <a:rPr lang="es-EC" sz="1100" dirty="0" smtClean="0"/>
            <a:t> </a:t>
          </a:r>
          <a:r>
            <a:rPr lang="es-CO" sz="1100" dirty="0" smtClean="0"/>
            <a:t>M</a:t>
          </a:r>
          <a:r>
            <a:rPr lang="es-EC" sz="1100" dirty="0" smtClean="0"/>
            <a:t>anejo integral de los ciclos hídricos,  </a:t>
          </a:r>
          <a:r>
            <a:rPr lang="es-CO" sz="1100" dirty="0" smtClean="0"/>
            <a:t>agua de lluvia  y  aguas marginales.</a:t>
          </a:r>
          <a:endParaRPr lang="es-ES" sz="1100" dirty="0"/>
        </a:p>
      </dgm:t>
    </dgm:pt>
    <dgm:pt modelId="{8BE072F9-DD92-4B50-BFDE-4E1C6DF305AA}" type="parTrans" cxnId="{9E2FF94B-D16C-417D-B402-53617DEB919A}">
      <dgm:prSet/>
      <dgm:spPr/>
      <dgm:t>
        <a:bodyPr/>
        <a:lstStyle/>
        <a:p>
          <a:endParaRPr lang="es-ES"/>
        </a:p>
      </dgm:t>
    </dgm:pt>
    <dgm:pt modelId="{D7B17857-5F6C-4225-92A3-33AD4A424EA4}" type="sibTrans" cxnId="{9E2FF94B-D16C-417D-B402-53617DEB919A}">
      <dgm:prSet/>
      <dgm:spPr/>
      <dgm:t>
        <a:bodyPr/>
        <a:lstStyle/>
        <a:p>
          <a:endParaRPr lang="es-ES"/>
        </a:p>
      </dgm:t>
    </dgm:pt>
    <dgm:pt modelId="{ACF2C757-0A3F-436D-813E-7A091DC8AE92}">
      <dgm:prSet phldrT="[Texto]" custT="1"/>
      <dgm:spPr/>
      <dgm:t>
        <a:bodyPr/>
        <a:lstStyle/>
        <a:p>
          <a:pPr algn="l"/>
          <a:r>
            <a:rPr lang="es-EC" sz="1100" dirty="0" smtClean="0"/>
            <a:t> </a:t>
          </a:r>
          <a:r>
            <a:rPr lang="es-CO" sz="1100" dirty="0" smtClean="0"/>
            <a:t>Modelo de gestión de residuos que tienda al cierre del ciclo de los materiales</a:t>
          </a:r>
          <a:endParaRPr lang="es-ES" sz="1100" dirty="0"/>
        </a:p>
      </dgm:t>
    </dgm:pt>
    <dgm:pt modelId="{2D45B0A2-9523-49FD-8E38-FA626FA08999}" type="parTrans" cxnId="{2AD761B5-9207-4B4F-982E-7C4A1552BF4A}">
      <dgm:prSet/>
      <dgm:spPr/>
      <dgm:t>
        <a:bodyPr/>
        <a:lstStyle/>
        <a:p>
          <a:endParaRPr lang="es-ES"/>
        </a:p>
      </dgm:t>
    </dgm:pt>
    <dgm:pt modelId="{02BE21E7-DA08-432F-8569-BE639603FECD}" type="sibTrans" cxnId="{2AD761B5-9207-4B4F-982E-7C4A1552BF4A}">
      <dgm:prSet/>
      <dgm:spPr/>
      <dgm:t>
        <a:bodyPr/>
        <a:lstStyle/>
        <a:p>
          <a:endParaRPr lang="es-ES"/>
        </a:p>
      </dgm:t>
    </dgm:pt>
    <dgm:pt modelId="{70CB2DE6-ED46-4BBA-9775-0FAA670E9E81}" type="pres">
      <dgm:prSet presAssocID="{D7B2A0D6-FAC3-4615-BA91-CEDAFA66FF6D}" presName="Name0" presStyleCnt="0">
        <dgm:presLayoutVars>
          <dgm:dir/>
          <dgm:animLvl val="lvl"/>
          <dgm:resizeHandles val="exact"/>
        </dgm:presLayoutVars>
      </dgm:prSet>
      <dgm:spPr/>
      <dgm:t>
        <a:bodyPr/>
        <a:lstStyle/>
        <a:p>
          <a:endParaRPr lang="es-ES"/>
        </a:p>
      </dgm:t>
    </dgm:pt>
    <dgm:pt modelId="{CFD03E06-EA10-429F-B46D-68629E05D39D}" type="pres">
      <dgm:prSet presAssocID="{DF933D7F-F050-430F-BEA0-2D6D4D58FCDC}" presName="linNode" presStyleCnt="0"/>
      <dgm:spPr/>
    </dgm:pt>
    <dgm:pt modelId="{C9DCB1EC-8AA3-405C-A5F6-2C79949DA3BC}" type="pres">
      <dgm:prSet presAssocID="{DF933D7F-F050-430F-BEA0-2D6D4D58FCDC}" presName="parentText" presStyleLbl="node1" presStyleIdx="0" presStyleCnt="4">
        <dgm:presLayoutVars>
          <dgm:chMax val="1"/>
          <dgm:bulletEnabled val="1"/>
        </dgm:presLayoutVars>
      </dgm:prSet>
      <dgm:spPr/>
      <dgm:t>
        <a:bodyPr/>
        <a:lstStyle/>
        <a:p>
          <a:endParaRPr lang="es-ES"/>
        </a:p>
      </dgm:t>
    </dgm:pt>
    <dgm:pt modelId="{238B6ADC-1B4F-458C-A856-B116849D0739}" type="pres">
      <dgm:prSet presAssocID="{DF933D7F-F050-430F-BEA0-2D6D4D58FCDC}" presName="descendantText" presStyleLbl="alignAccFollowNode1" presStyleIdx="0" presStyleCnt="3" custScaleY="125389">
        <dgm:presLayoutVars>
          <dgm:bulletEnabled val="1"/>
        </dgm:presLayoutVars>
      </dgm:prSet>
      <dgm:spPr/>
      <dgm:t>
        <a:bodyPr/>
        <a:lstStyle/>
        <a:p>
          <a:endParaRPr lang="es-ES"/>
        </a:p>
      </dgm:t>
    </dgm:pt>
    <dgm:pt modelId="{C96BA7D0-E2B2-4A5E-9E96-39994FF31E5E}" type="pres">
      <dgm:prSet presAssocID="{A5ACE198-357B-4F87-A6FC-293E8EF5F875}" presName="sp" presStyleCnt="0"/>
      <dgm:spPr/>
    </dgm:pt>
    <dgm:pt modelId="{2D04BA22-E2BC-4BE9-BE9E-5F29D8348EDB}" type="pres">
      <dgm:prSet presAssocID="{7103D690-DC07-4EB1-A52B-AC642791EC87}" presName="linNode" presStyleCnt="0"/>
      <dgm:spPr/>
    </dgm:pt>
    <dgm:pt modelId="{AA9D9BBE-7A90-4571-8E33-F14F431271D9}" type="pres">
      <dgm:prSet presAssocID="{7103D690-DC07-4EB1-A52B-AC642791EC87}" presName="parentText" presStyleLbl="node1" presStyleIdx="1" presStyleCnt="4">
        <dgm:presLayoutVars>
          <dgm:chMax val="1"/>
          <dgm:bulletEnabled val="1"/>
        </dgm:presLayoutVars>
      </dgm:prSet>
      <dgm:spPr/>
      <dgm:t>
        <a:bodyPr/>
        <a:lstStyle/>
        <a:p>
          <a:endParaRPr lang="es-ES"/>
        </a:p>
      </dgm:t>
    </dgm:pt>
    <dgm:pt modelId="{0DF6D515-83B7-43FE-846C-2450D1AA6372}" type="pres">
      <dgm:prSet presAssocID="{7103D690-DC07-4EB1-A52B-AC642791EC87}" presName="descendantText" presStyleLbl="alignAccFollowNode1" presStyleIdx="1" presStyleCnt="3" custScaleY="124526">
        <dgm:presLayoutVars>
          <dgm:bulletEnabled val="1"/>
        </dgm:presLayoutVars>
      </dgm:prSet>
      <dgm:spPr/>
      <dgm:t>
        <a:bodyPr/>
        <a:lstStyle/>
        <a:p>
          <a:endParaRPr lang="es-ES"/>
        </a:p>
      </dgm:t>
    </dgm:pt>
    <dgm:pt modelId="{47646460-4EF5-48C4-AB5B-E23DCB40C30D}" type="pres">
      <dgm:prSet presAssocID="{E27D76C3-42CD-493C-AEEB-A46DE39A25BD}" presName="sp" presStyleCnt="0"/>
      <dgm:spPr/>
    </dgm:pt>
    <dgm:pt modelId="{98BB49EF-C1CD-4142-9305-A49DE4CE2E6E}" type="pres">
      <dgm:prSet presAssocID="{6C57D260-EE79-4B52-9CEB-25637B72006B}" presName="linNode" presStyleCnt="0"/>
      <dgm:spPr/>
    </dgm:pt>
    <dgm:pt modelId="{4CE555A8-575E-4F28-9CF5-2BBFD60A0611}" type="pres">
      <dgm:prSet presAssocID="{6C57D260-EE79-4B52-9CEB-25637B72006B}" presName="parentText" presStyleLbl="node1" presStyleIdx="2" presStyleCnt="4">
        <dgm:presLayoutVars>
          <dgm:chMax val="1"/>
          <dgm:bulletEnabled val="1"/>
        </dgm:presLayoutVars>
      </dgm:prSet>
      <dgm:spPr/>
      <dgm:t>
        <a:bodyPr/>
        <a:lstStyle/>
        <a:p>
          <a:endParaRPr lang="es-ES"/>
        </a:p>
      </dgm:t>
    </dgm:pt>
    <dgm:pt modelId="{E5EB28BA-77B7-4ACF-80A4-23E1DE64CABD}" type="pres">
      <dgm:prSet presAssocID="{6C57D260-EE79-4B52-9CEB-25637B72006B}" presName="descendantText" presStyleLbl="alignAccFollowNode1" presStyleIdx="2" presStyleCnt="3" custScaleY="130043">
        <dgm:presLayoutVars>
          <dgm:bulletEnabled val="1"/>
        </dgm:presLayoutVars>
      </dgm:prSet>
      <dgm:spPr/>
      <dgm:t>
        <a:bodyPr/>
        <a:lstStyle/>
        <a:p>
          <a:endParaRPr lang="es-ES"/>
        </a:p>
      </dgm:t>
    </dgm:pt>
    <dgm:pt modelId="{2A7963E4-8D7D-4D52-8FC3-42578C5133AD}" type="pres">
      <dgm:prSet presAssocID="{381450EB-2EE0-4428-8911-9199E7189272}" presName="sp" presStyleCnt="0"/>
      <dgm:spPr/>
    </dgm:pt>
    <dgm:pt modelId="{042CB2F1-A4A0-4490-AC01-631955375C0F}" type="pres">
      <dgm:prSet presAssocID="{43D94608-30DE-456A-B888-4F150D7F2524}" presName="linNode" presStyleCnt="0"/>
      <dgm:spPr/>
    </dgm:pt>
    <dgm:pt modelId="{1D28C1D7-FDC2-4674-91DE-54E966D176BA}" type="pres">
      <dgm:prSet presAssocID="{43D94608-30DE-456A-B888-4F150D7F2524}" presName="parentText" presStyleLbl="node1" presStyleIdx="3" presStyleCnt="4" custLinFactNeighborX="-355" custLinFactNeighborY="-4636">
        <dgm:presLayoutVars>
          <dgm:chMax val="1"/>
          <dgm:bulletEnabled val="1"/>
        </dgm:presLayoutVars>
      </dgm:prSet>
      <dgm:spPr/>
      <dgm:t>
        <a:bodyPr/>
        <a:lstStyle/>
        <a:p>
          <a:endParaRPr lang="es-ES"/>
        </a:p>
      </dgm:t>
    </dgm:pt>
  </dgm:ptLst>
  <dgm:cxnLst>
    <dgm:cxn modelId="{E6A688C2-BEC9-4577-B0B5-DF30C6841289}" type="presOf" srcId="{7103D690-DC07-4EB1-A52B-AC642791EC87}" destId="{AA9D9BBE-7A90-4571-8E33-F14F431271D9}" srcOrd="0" destOrd="0" presId="urn:microsoft.com/office/officeart/2005/8/layout/vList5"/>
    <dgm:cxn modelId="{F77824A8-89D6-4A0F-B9D9-E28689AE80C2}" type="presOf" srcId="{0ADA03E6-C691-4CA7-902C-EC5058F57FA8}" destId="{0DF6D515-83B7-43FE-846C-2450D1AA6372}" srcOrd="0" destOrd="2" presId="urn:microsoft.com/office/officeart/2005/8/layout/vList5"/>
    <dgm:cxn modelId="{F281C2F2-528C-4BFB-9D4F-88B521509BCA}" srcId="{DF933D7F-F050-430F-BEA0-2D6D4D58FCDC}" destId="{81AB58B1-F20B-47D4-A171-317520A137B5}" srcOrd="3" destOrd="0" parTransId="{8CEE6942-46B5-4931-A126-3060F049BA8F}" sibTransId="{3769B5AF-D826-4D02-83E1-E0F6405621F9}"/>
    <dgm:cxn modelId="{C8BB4B1E-1D44-4B17-9AFF-04B817627A0E}" type="presOf" srcId="{A4AAC486-C42C-41AF-8660-F69CD30223D5}" destId="{0DF6D515-83B7-43FE-846C-2450D1AA6372}" srcOrd="0" destOrd="1" presId="urn:microsoft.com/office/officeart/2005/8/layout/vList5"/>
    <dgm:cxn modelId="{75799367-5E02-45A2-A646-BCC6906F9C72}" type="presOf" srcId="{ACF2C757-0A3F-436D-813E-7A091DC8AE92}" destId="{E5EB28BA-77B7-4ACF-80A4-23E1DE64CABD}" srcOrd="0" destOrd="4" presId="urn:microsoft.com/office/officeart/2005/8/layout/vList5"/>
    <dgm:cxn modelId="{7ED256A5-FD97-4B68-A8A3-5FCE49D0A3A7}" srcId="{DF933D7F-F050-430F-BEA0-2D6D4D58FCDC}" destId="{9FAF03C3-8A42-46DB-B0B8-758799C258F4}" srcOrd="2" destOrd="0" parTransId="{232DF069-8248-4F76-AD1E-42DAE37F55EF}" sibTransId="{6328CEE5-19EB-47FA-A824-88DA00E52D78}"/>
    <dgm:cxn modelId="{543FCF2B-6C4E-46AC-9B78-2ED936709881}" type="presOf" srcId="{10F8FA82-8FA5-4D9B-9BF0-1FD19949E8E4}" destId="{E5EB28BA-77B7-4ACF-80A4-23E1DE64CABD}" srcOrd="0" destOrd="0" presId="urn:microsoft.com/office/officeart/2005/8/layout/vList5"/>
    <dgm:cxn modelId="{E3E48A2E-B40F-49D8-A164-5F1F7D862CB7}" type="presOf" srcId="{D849E4A8-C622-4982-A0D1-FF272D9C77E7}" destId="{E5EB28BA-77B7-4ACF-80A4-23E1DE64CABD}" srcOrd="0" destOrd="2" presId="urn:microsoft.com/office/officeart/2005/8/layout/vList5"/>
    <dgm:cxn modelId="{E27A2EBF-7CDE-45DA-86E7-26B984E9675E}" srcId="{DF933D7F-F050-430F-BEA0-2D6D4D58FCDC}" destId="{91B77A59-C951-4FC6-9DDB-AADC51B25F34}" srcOrd="1" destOrd="0" parTransId="{1DCAE628-971D-44C8-A95E-CA862315BB02}" sibTransId="{CEBE9CCB-D06C-4B0D-8383-ACD5A4BA7F5D}"/>
    <dgm:cxn modelId="{FC0AD811-9DB8-4485-83F0-A02CA6DB7630}" srcId="{D7B2A0D6-FAC3-4615-BA91-CEDAFA66FF6D}" destId="{43D94608-30DE-456A-B888-4F150D7F2524}" srcOrd="3" destOrd="0" parTransId="{20A1584C-2487-40CD-96A8-CFD7DC7AA378}" sibTransId="{D70DC413-6CC7-4DDC-8C46-CDF9DFED7EC0}"/>
    <dgm:cxn modelId="{BECF5CC2-281B-478B-97F7-CB940E372CE6}" srcId="{D7B2A0D6-FAC3-4615-BA91-CEDAFA66FF6D}" destId="{DF933D7F-F050-430F-BEA0-2D6D4D58FCDC}" srcOrd="0" destOrd="0" parTransId="{ECDAAF4B-7991-48B2-93FA-7993F4C4A97F}" sibTransId="{A5ACE198-357B-4F87-A6FC-293E8EF5F875}"/>
    <dgm:cxn modelId="{54AFEC21-E8BE-424B-B782-537847782821}" type="presOf" srcId="{ED00D500-A4C4-4FC3-8CA4-54DB5421620D}" destId="{E5EB28BA-77B7-4ACF-80A4-23E1DE64CABD}" srcOrd="0" destOrd="1" presId="urn:microsoft.com/office/officeart/2005/8/layout/vList5"/>
    <dgm:cxn modelId="{B2C233D1-DC1D-4830-B561-F44735B02A89}" srcId="{6C57D260-EE79-4B52-9CEB-25637B72006B}" destId="{10F8FA82-8FA5-4D9B-9BF0-1FD19949E8E4}" srcOrd="0" destOrd="0" parTransId="{12EB64AD-8308-45AD-9312-B6CEA827E6EF}" sibTransId="{3B8289FB-DE55-49F6-8E81-6B8B3C2B2A21}"/>
    <dgm:cxn modelId="{4072AB39-2D3B-4F65-AF9A-5CDA25266ECF}" type="presOf" srcId="{91B77A59-C951-4FC6-9DDB-AADC51B25F34}" destId="{238B6ADC-1B4F-458C-A856-B116849D0739}" srcOrd="0" destOrd="1" presId="urn:microsoft.com/office/officeart/2005/8/layout/vList5"/>
    <dgm:cxn modelId="{E4648BCD-9288-418F-8F48-2A7E2A2039BB}" srcId="{DF933D7F-F050-430F-BEA0-2D6D4D58FCDC}" destId="{BF7BD7EA-2407-4F6E-BF1E-DC78DAD92F2D}" srcOrd="0" destOrd="0" parTransId="{C54E7D8D-35E2-4E80-B77D-EDDB560C2B1D}" sibTransId="{91B30F48-03B6-4E8C-AA8A-18953A865185}"/>
    <dgm:cxn modelId="{509ACC0B-564E-4CB1-849A-1EC9B015FF36}" type="presOf" srcId="{DF933D7F-F050-430F-BEA0-2D6D4D58FCDC}" destId="{C9DCB1EC-8AA3-405C-A5F6-2C79949DA3BC}" srcOrd="0" destOrd="0" presId="urn:microsoft.com/office/officeart/2005/8/layout/vList5"/>
    <dgm:cxn modelId="{30332347-AE15-4F6F-919C-14810132D606}" type="presOf" srcId="{BF7BD7EA-2407-4F6E-BF1E-DC78DAD92F2D}" destId="{238B6ADC-1B4F-458C-A856-B116849D0739}" srcOrd="0" destOrd="0" presId="urn:microsoft.com/office/officeart/2005/8/layout/vList5"/>
    <dgm:cxn modelId="{8DD7869A-B74A-4B4B-87EE-C92E2112090A}" srcId="{7103D690-DC07-4EB1-A52B-AC642791EC87}" destId="{20FAC29F-B837-4240-87FA-B2B9FFA3B3D3}" srcOrd="0" destOrd="0" parTransId="{2CC1DEB9-2E79-45C4-83D4-2D680A0406AF}" sibTransId="{EA8DDC1D-6D81-4372-8E48-EBC1F2DEAFBD}"/>
    <dgm:cxn modelId="{67C049DE-89F2-4FA6-9ECF-8FEF5B42FAC7}" type="presOf" srcId="{43D94608-30DE-456A-B888-4F150D7F2524}" destId="{1D28C1D7-FDC2-4674-91DE-54E966D176BA}" srcOrd="0" destOrd="0" presId="urn:microsoft.com/office/officeart/2005/8/layout/vList5"/>
    <dgm:cxn modelId="{FA69C911-F8FE-40CD-8DF0-0691E19F22CA}" type="presOf" srcId="{20FAC29F-B837-4240-87FA-B2B9FFA3B3D3}" destId="{0DF6D515-83B7-43FE-846C-2450D1AA6372}" srcOrd="0" destOrd="0" presId="urn:microsoft.com/office/officeart/2005/8/layout/vList5"/>
    <dgm:cxn modelId="{1A4289BE-0568-4C38-A4B7-42835255E3A8}" type="presOf" srcId="{6C57D260-EE79-4B52-9CEB-25637B72006B}" destId="{4CE555A8-575E-4F28-9CF5-2BBFD60A0611}" srcOrd="0" destOrd="0" presId="urn:microsoft.com/office/officeart/2005/8/layout/vList5"/>
    <dgm:cxn modelId="{DB1A2132-7FA1-4860-BDE2-0D9B54429EF0}" srcId="{6C57D260-EE79-4B52-9CEB-25637B72006B}" destId="{ED00D500-A4C4-4FC3-8CA4-54DB5421620D}" srcOrd="1" destOrd="0" parTransId="{41026B8E-AFB9-4845-A71A-B352E7D369F3}" sibTransId="{0DAD9901-C71D-4194-9684-248FBC0377E3}"/>
    <dgm:cxn modelId="{2AD761B5-9207-4B4F-982E-7C4A1552BF4A}" srcId="{6C57D260-EE79-4B52-9CEB-25637B72006B}" destId="{ACF2C757-0A3F-436D-813E-7A091DC8AE92}" srcOrd="4" destOrd="0" parTransId="{2D45B0A2-9523-49FD-8E38-FA626FA08999}" sibTransId="{02BE21E7-DA08-432F-8569-BE639603FECD}"/>
    <dgm:cxn modelId="{7D109692-A11C-4C8E-9868-6676129D878B}" srcId="{7103D690-DC07-4EB1-A52B-AC642791EC87}" destId="{0ADA03E6-C691-4CA7-902C-EC5058F57FA8}" srcOrd="2" destOrd="0" parTransId="{4C1B4A91-BC24-47E5-9DFA-5FDC019D4E22}" sibTransId="{A0D7C2B3-14C9-4E35-8371-B105F74377F8}"/>
    <dgm:cxn modelId="{53364849-859A-45E2-B91A-A59D090273E0}" type="presOf" srcId="{9FAF03C3-8A42-46DB-B0B8-758799C258F4}" destId="{238B6ADC-1B4F-458C-A856-B116849D0739}" srcOrd="0" destOrd="2" presId="urn:microsoft.com/office/officeart/2005/8/layout/vList5"/>
    <dgm:cxn modelId="{84495AEB-417D-4EFF-9989-46FF0A3930EB}" type="presOf" srcId="{D7B2A0D6-FAC3-4615-BA91-CEDAFA66FF6D}" destId="{70CB2DE6-ED46-4BBA-9775-0FAA670E9E81}" srcOrd="0" destOrd="0" presId="urn:microsoft.com/office/officeart/2005/8/layout/vList5"/>
    <dgm:cxn modelId="{FD6095C5-A735-4B73-968E-6ED194DF1B68}" type="presOf" srcId="{278A1FA7-A060-4211-BE0D-BED8F863ABDC}" destId="{0DF6D515-83B7-43FE-846C-2450D1AA6372}" srcOrd="0" destOrd="3" presId="urn:microsoft.com/office/officeart/2005/8/layout/vList5"/>
    <dgm:cxn modelId="{8C3D598B-9ADD-453C-9345-C676CA5CC653}" type="presOf" srcId="{81AB58B1-F20B-47D4-A171-317520A137B5}" destId="{238B6ADC-1B4F-458C-A856-B116849D0739}" srcOrd="0" destOrd="3" presId="urn:microsoft.com/office/officeart/2005/8/layout/vList5"/>
    <dgm:cxn modelId="{868E9B69-A845-4349-AF5F-0B6C3E566091}" srcId="{7103D690-DC07-4EB1-A52B-AC642791EC87}" destId="{A4AAC486-C42C-41AF-8660-F69CD30223D5}" srcOrd="1" destOrd="0" parTransId="{BEA3151C-03A6-454B-BEC5-4FA16E7A404A}" sibTransId="{A3C2370B-ECBD-4F4A-BE39-BFEC384D38A3}"/>
    <dgm:cxn modelId="{11CFCDD8-BC13-4099-A3A7-5E112B036060}" srcId="{D7B2A0D6-FAC3-4615-BA91-CEDAFA66FF6D}" destId="{7103D690-DC07-4EB1-A52B-AC642791EC87}" srcOrd="1" destOrd="0" parTransId="{AA6A4C5B-AD2E-4977-A744-E105AABA2A00}" sibTransId="{E27D76C3-42CD-493C-AEEB-A46DE39A25BD}"/>
    <dgm:cxn modelId="{4ABBDCEB-0F83-4615-B46F-14B852E9E27B}" srcId="{6C57D260-EE79-4B52-9CEB-25637B72006B}" destId="{D849E4A8-C622-4982-A0D1-FF272D9C77E7}" srcOrd="2" destOrd="0" parTransId="{FCD51589-2C5C-44A0-A603-3F929DFCAA79}" sibTransId="{D0E7ABA4-1DA8-4AE0-9FB8-9399146FACFC}"/>
    <dgm:cxn modelId="{9E2FF94B-D16C-417D-B402-53617DEB919A}" srcId="{6C57D260-EE79-4B52-9CEB-25637B72006B}" destId="{859980DB-58C3-4394-B443-E9DEBD3072EE}" srcOrd="3" destOrd="0" parTransId="{8BE072F9-DD92-4B50-BFDE-4E1C6DF305AA}" sibTransId="{D7B17857-5F6C-4225-92A3-33AD4A424EA4}"/>
    <dgm:cxn modelId="{3368E860-C06F-464A-BB11-8F8DB6A28872}" srcId="{D7B2A0D6-FAC3-4615-BA91-CEDAFA66FF6D}" destId="{6C57D260-EE79-4B52-9CEB-25637B72006B}" srcOrd="2" destOrd="0" parTransId="{FCF55094-3EAF-447E-B94E-82657B960164}" sibTransId="{381450EB-2EE0-4428-8911-9199E7189272}"/>
    <dgm:cxn modelId="{7A733823-1CD0-40E5-AAD5-603FC065D0ED}" srcId="{7103D690-DC07-4EB1-A52B-AC642791EC87}" destId="{278A1FA7-A060-4211-BE0D-BED8F863ABDC}" srcOrd="3" destOrd="0" parTransId="{999A7FE2-CE3C-402F-9648-3A8A6E623E23}" sibTransId="{B4A2B70D-B854-4E2B-9F50-6677B20D7DA3}"/>
    <dgm:cxn modelId="{06F930F4-AB5A-49D1-A2E7-3535203BDE82}" type="presOf" srcId="{859980DB-58C3-4394-B443-E9DEBD3072EE}" destId="{E5EB28BA-77B7-4ACF-80A4-23E1DE64CABD}" srcOrd="0" destOrd="3" presId="urn:microsoft.com/office/officeart/2005/8/layout/vList5"/>
    <dgm:cxn modelId="{1CDF3384-6FD8-4D40-A3F4-FE87415F9D40}" type="presParOf" srcId="{70CB2DE6-ED46-4BBA-9775-0FAA670E9E81}" destId="{CFD03E06-EA10-429F-B46D-68629E05D39D}" srcOrd="0" destOrd="0" presId="urn:microsoft.com/office/officeart/2005/8/layout/vList5"/>
    <dgm:cxn modelId="{B80824CA-A3FD-4FD6-A86C-EC4E02D2195A}" type="presParOf" srcId="{CFD03E06-EA10-429F-B46D-68629E05D39D}" destId="{C9DCB1EC-8AA3-405C-A5F6-2C79949DA3BC}" srcOrd="0" destOrd="0" presId="urn:microsoft.com/office/officeart/2005/8/layout/vList5"/>
    <dgm:cxn modelId="{97278D1F-8B72-4FC2-A686-6095E76E76E6}" type="presParOf" srcId="{CFD03E06-EA10-429F-B46D-68629E05D39D}" destId="{238B6ADC-1B4F-458C-A856-B116849D0739}" srcOrd="1" destOrd="0" presId="urn:microsoft.com/office/officeart/2005/8/layout/vList5"/>
    <dgm:cxn modelId="{A2CCFD84-18E2-4C6F-A4F0-95808EA0AD64}" type="presParOf" srcId="{70CB2DE6-ED46-4BBA-9775-0FAA670E9E81}" destId="{C96BA7D0-E2B2-4A5E-9E96-39994FF31E5E}" srcOrd="1" destOrd="0" presId="urn:microsoft.com/office/officeart/2005/8/layout/vList5"/>
    <dgm:cxn modelId="{79E6C5E0-A35C-4B9D-8700-E2794692437B}" type="presParOf" srcId="{70CB2DE6-ED46-4BBA-9775-0FAA670E9E81}" destId="{2D04BA22-E2BC-4BE9-BE9E-5F29D8348EDB}" srcOrd="2" destOrd="0" presId="urn:microsoft.com/office/officeart/2005/8/layout/vList5"/>
    <dgm:cxn modelId="{9D7B46CF-9F4E-4EB7-BC4B-A8D604D61BC2}" type="presParOf" srcId="{2D04BA22-E2BC-4BE9-BE9E-5F29D8348EDB}" destId="{AA9D9BBE-7A90-4571-8E33-F14F431271D9}" srcOrd="0" destOrd="0" presId="urn:microsoft.com/office/officeart/2005/8/layout/vList5"/>
    <dgm:cxn modelId="{D4EF2CA4-EBED-436E-B68D-B85E008939F7}" type="presParOf" srcId="{2D04BA22-E2BC-4BE9-BE9E-5F29D8348EDB}" destId="{0DF6D515-83B7-43FE-846C-2450D1AA6372}" srcOrd="1" destOrd="0" presId="urn:microsoft.com/office/officeart/2005/8/layout/vList5"/>
    <dgm:cxn modelId="{FBA240E2-C6A9-4862-ACD3-9B92FA14291D}" type="presParOf" srcId="{70CB2DE6-ED46-4BBA-9775-0FAA670E9E81}" destId="{47646460-4EF5-48C4-AB5B-E23DCB40C30D}" srcOrd="3" destOrd="0" presId="urn:microsoft.com/office/officeart/2005/8/layout/vList5"/>
    <dgm:cxn modelId="{BEA22758-5C85-4FAD-8865-94BFDF440FB6}" type="presParOf" srcId="{70CB2DE6-ED46-4BBA-9775-0FAA670E9E81}" destId="{98BB49EF-C1CD-4142-9305-A49DE4CE2E6E}" srcOrd="4" destOrd="0" presId="urn:microsoft.com/office/officeart/2005/8/layout/vList5"/>
    <dgm:cxn modelId="{9DE09FB4-CEAE-4E59-9246-CF5C1DD1BABD}" type="presParOf" srcId="{98BB49EF-C1CD-4142-9305-A49DE4CE2E6E}" destId="{4CE555A8-575E-4F28-9CF5-2BBFD60A0611}" srcOrd="0" destOrd="0" presId="urn:microsoft.com/office/officeart/2005/8/layout/vList5"/>
    <dgm:cxn modelId="{CB1EB513-C114-460D-8126-E14E6AAA54E9}" type="presParOf" srcId="{98BB49EF-C1CD-4142-9305-A49DE4CE2E6E}" destId="{E5EB28BA-77B7-4ACF-80A4-23E1DE64CABD}" srcOrd="1" destOrd="0" presId="urn:microsoft.com/office/officeart/2005/8/layout/vList5"/>
    <dgm:cxn modelId="{B17D7ED0-AE59-4AB2-9C84-88B1CB86A5BC}" type="presParOf" srcId="{70CB2DE6-ED46-4BBA-9775-0FAA670E9E81}" destId="{2A7963E4-8D7D-4D52-8FC3-42578C5133AD}" srcOrd="5" destOrd="0" presId="urn:microsoft.com/office/officeart/2005/8/layout/vList5"/>
    <dgm:cxn modelId="{2902F992-1AE8-4878-A1F2-84D09D2BDBC8}" type="presParOf" srcId="{70CB2DE6-ED46-4BBA-9775-0FAA670E9E81}" destId="{042CB2F1-A4A0-4490-AC01-631955375C0F}" srcOrd="6" destOrd="0" presId="urn:microsoft.com/office/officeart/2005/8/layout/vList5"/>
    <dgm:cxn modelId="{6C10DEC4-9495-422E-BC6C-44DFF6FAD4E5}" type="presParOf" srcId="{042CB2F1-A4A0-4490-AC01-631955375C0F}" destId="{1D28C1D7-FDC2-4674-91DE-54E966D176BA}"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8B6ADC-1B4F-458C-A856-B116849D0739}">
      <dsp:nvSpPr>
        <dsp:cNvPr id="0" name=""/>
        <dsp:cNvSpPr/>
      </dsp:nvSpPr>
      <dsp:spPr>
        <a:xfrm rot="5400000">
          <a:off x="4968530" y="-1991345"/>
          <a:ext cx="1302075" cy="5289005"/>
        </a:xfrm>
        <a:prstGeom prst="round2Same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just" defTabSz="488950">
            <a:lnSpc>
              <a:spcPct val="90000"/>
            </a:lnSpc>
            <a:spcBef>
              <a:spcPct val="0"/>
            </a:spcBef>
            <a:spcAft>
              <a:spcPct val="15000"/>
            </a:spcAft>
            <a:buChar char="••"/>
          </a:pPr>
          <a:r>
            <a:rPr lang="es-EC" sz="1100" kern="1200" dirty="0" smtClean="0"/>
            <a:t> Densificación de la ciudad dentro de los limites urbanos vigente, como de las cabeceras urbano parroquiales de las  parroquias : Baños, Ricaurte, El Valle y </a:t>
          </a:r>
          <a:r>
            <a:rPr lang="es-EC" sz="1100" kern="1200" dirty="0" err="1" smtClean="0"/>
            <a:t>Sinincay</a:t>
          </a:r>
          <a:endParaRPr lang="es-ES" sz="1100" kern="1200" dirty="0"/>
        </a:p>
        <a:p>
          <a:pPr marL="57150" lvl="1" indent="-57150" algn="just" defTabSz="488950">
            <a:lnSpc>
              <a:spcPct val="90000"/>
            </a:lnSpc>
            <a:spcBef>
              <a:spcPct val="0"/>
            </a:spcBef>
            <a:spcAft>
              <a:spcPct val="15000"/>
            </a:spcAft>
            <a:buChar char="••"/>
          </a:pPr>
          <a:r>
            <a:rPr lang="es-EC" sz="1100" kern="1200" dirty="0" smtClean="0"/>
            <a:t> Entorno urbano equilibrado entre lo edificado, lo no edificado  y lo natural (compacidad).</a:t>
          </a:r>
          <a:endParaRPr lang="es-ES" sz="1100" kern="1200" dirty="0"/>
        </a:p>
        <a:p>
          <a:pPr marL="57150" lvl="1" indent="-57150" algn="just" defTabSz="488950">
            <a:lnSpc>
              <a:spcPct val="90000"/>
            </a:lnSpc>
            <a:spcBef>
              <a:spcPct val="0"/>
            </a:spcBef>
            <a:spcAft>
              <a:spcPct val="15000"/>
            </a:spcAft>
            <a:buChar char="••"/>
          </a:pPr>
          <a:r>
            <a:rPr lang="es-EC" sz="1100" kern="1200" dirty="0" smtClean="0"/>
            <a:t> Proximidad de usos y funciones</a:t>
          </a:r>
          <a:endParaRPr lang="es-ES" sz="1100" kern="1200" dirty="0"/>
        </a:p>
        <a:p>
          <a:pPr marL="57150" lvl="1" indent="-57150" algn="just" defTabSz="488950">
            <a:lnSpc>
              <a:spcPct val="90000"/>
            </a:lnSpc>
            <a:spcBef>
              <a:spcPct val="0"/>
            </a:spcBef>
            <a:spcAft>
              <a:spcPct val="15000"/>
            </a:spcAft>
            <a:buChar char="••"/>
          </a:pPr>
          <a:r>
            <a:rPr lang="es-EC" sz="1100" kern="1200" dirty="0" smtClean="0"/>
            <a:t> Espacios públicos de calidad, inclusivos y equitativos</a:t>
          </a:r>
          <a:endParaRPr lang="es-ES" sz="1100" kern="1200" dirty="0"/>
        </a:p>
      </dsp:txBody>
      <dsp:txXfrm rot="-5400000">
        <a:off x="2975065" y="65682"/>
        <a:ext cx="5225443" cy="1174951"/>
      </dsp:txXfrm>
    </dsp:sp>
    <dsp:sp modelId="{C9DCB1EC-8AA3-405C-A5F6-2C79949DA3BC}">
      <dsp:nvSpPr>
        <dsp:cNvPr id="0" name=""/>
        <dsp:cNvSpPr/>
      </dsp:nvSpPr>
      <dsp:spPr>
        <a:xfrm>
          <a:off x="0" y="4138"/>
          <a:ext cx="2975065" cy="129803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C" sz="1800" b="1" kern="1200" dirty="0" smtClean="0"/>
            <a:t>COMPACTA Y DENSA DESDE LA MORFOLOGIA</a:t>
          </a:r>
          <a:endParaRPr lang="es-ES" sz="1800" kern="1200" dirty="0"/>
        </a:p>
      </dsp:txBody>
      <dsp:txXfrm>
        <a:off x="63365" y="67503"/>
        <a:ext cx="2848335" cy="1171306"/>
      </dsp:txXfrm>
    </dsp:sp>
    <dsp:sp modelId="{0DF6D515-83B7-43FE-846C-2450D1AA6372}">
      <dsp:nvSpPr>
        <dsp:cNvPr id="0" name=""/>
        <dsp:cNvSpPr/>
      </dsp:nvSpPr>
      <dsp:spPr>
        <a:xfrm rot="5400000">
          <a:off x="4984002" y="-631560"/>
          <a:ext cx="1293114" cy="5299350"/>
        </a:xfrm>
        <a:prstGeom prst="round2SameRect">
          <a:avLst/>
        </a:prstGeom>
        <a:solidFill>
          <a:schemeClr val="accent2">
            <a:tint val="40000"/>
            <a:alpha val="90000"/>
            <a:hueOff val="2512910"/>
            <a:satOff val="-2189"/>
            <a:lumOff val="-3"/>
            <a:alphaOff val="0"/>
          </a:schemeClr>
        </a:solidFill>
        <a:ln w="25400" cap="flat" cmpd="sng" algn="ctr">
          <a:solidFill>
            <a:schemeClr val="accent2">
              <a:tint val="40000"/>
              <a:alpha val="90000"/>
              <a:hueOff val="2512910"/>
              <a:satOff val="-2189"/>
              <a:lumOff val="-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l" defTabSz="488950">
            <a:lnSpc>
              <a:spcPct val="90000"/>
            </a:lnSpc>
            <a:spcBef>
              <a:spcPct val="0"/>
            </a:spcBef>
            <a:spcAft>
              <a:spcPct val="15000"/>
            </a:spcAft>
            <a:buChar char="••"/>
          </a:pPr>
          <a:r>
            <a:rPr lang="es-EC" sz="1100" kern="1200" dirty="0" smtClean="0"/>
            <a:t> Mixtura y diversidad de usos y funciones compatibles </a:t>
          </a:r>
          <a:endParaRPr lang="es-ES" sz="1100" kern="1200" dirty="0"/>
        </a:p>
        <a:p>
          <a:pPr marL="57150" lvl="1" indent="-57150" algn="l" defTabSz="488950">
            <a:lnSpc>
              <a:spcPct val="90000"/>
            </a:lnSpc>
            <a:spcBef>
              <a:spcPct val="0"/>
            </a:spcBef>
            <a:spcAft>
              <a:spcPct val="15000"/>
            </a:spcAft>
            <a:buChar char="••"/>
          </a:pPr>
          <a:r>
            <a:rPr lang="es-EC" sz="1100" kern="1200" dirty="0" smtClean="0"/>
            <a:t> Equilibrio  en la distribución de usos y equipamientos; ordenando, regulando y fortaleciendo  las centralidades existentes  y propuestas.</a:t>
          </a:r>
          <a:endParaRPr lang="es-ES" sz="1100" kern="1200" dirty="0"/>
        </a:p>
        <a:p>
          <a:pPr marL="57150" lvl="1" indent="-57150" algn="l" defTabSz="488950">
            <a:lnSpc>
              <a:spcPct val="90000"/>
            </a:lnSpc>
            <a:spcBef>
              <a:spcPct val="0"/>
            </a:spcBef>
            <a:spcAft>
              <a:spcPct val="15000"/>
            </a:spcAft>
            <a:buChar char="••"/>
          </a:pPr>
          <a:r>
            <a:rPr lang="es-EC" sz="1100" kern="1200" dirty="0" smtClean="0"/>
            <a:t> Modelo de movilidad sostenible, priorizando el uso del transporte público y los modos de transporte no motorizados .</a:t>
          </a:r>
          <a:endParaRPr lang="es-ES" sz="1100" kern="1200" dirty="0"/>
        </a:p>
        <a:p>
          <a:pPr marL="57150" lvl="1" indent="-57150" algn="l" defTabSz="488950">
            <a:lnSpc>
              <a:spcPct val="90000"/>
            </a:lnSpc>
            <a:spcBef>
              <a:spcPct val="0"/>
            </a:spcBef>
            <a:spcAft>
              <a:spcPct val="15000"/>
            </a:spcAft>
            <a:buChar char="••"/>
          </a:pPr>
          <a:r>
            <a:rPr lang="es-EC" sz="1100" kern="1200" dirty="0" smtClean="0"/>
            <a:t> Implementación de un anillo vial periférico de la Ciudad.</a:t>
          </a:r>
          <a:endParaRPr lang="es-ES" sz="1100" kern="1200" dirty="0"/>
        </a:p>
      </dsp:txBody>
      <dsp:txXfrm rot="-5400000">
        <a:off x="2980885" y="1434682"/>
        <a:ext cx="5236225" cy="1166864"/>
      </dsp:txXfrm>
    </dsp:sp>
    <dsp:sp modelId="{AA9D9BBE-7A90-4571-8E33-F14F431271D9}">
      <dsp:nvSpPr>
        <dsp:cNvPr id="0" name=""/>
        <dsp:cNvSpPr/>
      </dsp:nvSpPr>
      <dsp:spPr>
        <a:xfrm>
          <a:off x="0" y="1369096"/>
          <a:ext cx="2980884" cy="1298036"/>
        </a:xfrm>
        <a:prstGeom prst="roundRect">
          <a:avLst/>
        </a:prstGeom>
        <a:solidFill>
          <a:schemeClr val="accent2">
            <a:hueOff val="1560506"/>
            <a:satOff val="-1946"/>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C" sz="1800" b="1" kern="1200" dirty="0" smtClean="0"/>
            <a:t>COMPLEJA DESDE LA FUNCIONALIDAD</a:t>
          </a:r>
          <a:endParaRPr lang="es-ES" sz="1800" kern="1200" dirty="0"/>
        </a:p>
      </dsp:txBody>
      <dsp:txXfrm>
        <a:off x="63365" y="1432461"/>
        <a:ext cx="2854154" cy="1171306"/>
      </dsp:txXfrm>
    </dsp:sp>
    <dsp:sp modelId="{E5EB28BA-77B7-4ACF-80A4-23E1DE64CABD}">
      <dsp:nvSpPr>
        <dsp:cNvPr id="0" name=""/>
        <dsp:cNvSpPr/>
      </dsp:nvSpPr>
      <dsp:spPr>
        <a:xfrm rot="5400000">
          <a:off x="4949859" y="760149"/>
          <a:ext cx="1350404" cy="5294175"/>
        </a:xfrm>
        <a:prstGeom prst="round2SameRect">
          <a:avLst/>
        </a:prstGeom>
        <a:solidFill>
          <a:schemeClr val="accent2">
            <a:tint val="40000"/>
            <a:alpha val="90000"/>
            <a:hueOff val="5025821"/>
            <a:satOff val="-4378"/>
            <a:lumOff val="-6"/>
            <a:alphaOff val="0"/>
          </a:schemeClr>
        </a:solidFill>
        <a:ln w="25400" cap="flat" cmpd="sng" algn="ctr">
          <a:solidFill>
            <a:schemeClr val="accent2">
              <a:tint val="40000"/>
              <a:alpha val="90000"/>
              <a:hueOff val="5025821"/>
              <a:satOff val="-4378"/>
              <a:lumOff val="-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57150" lvl="1" indent="-57150" algn="just" defTabSz="400050">
            <a:lnSpc>
              <a:spcPct val="90000"/>
            </a:lnSpc>
            <a:spcBef>
              <a:spcPct val="0"/>
            </a:spcBef>
            <a:spcAft>
              <a:spcPct val="15000"/>
            </a:spcAft>
            <a:buChar char="••"/>
          </a:pPr>
          <a:r>
            <a:rPr lang="es-EC" sz="900" kern="1200" dirty="0" smtClean="0"/>
            <a:t> </a:t>
          </a:r>
          <a:r>
            <a:rPr lang="es-EC" sz="1100" kern="1200" dirty="0" smtClean="0"/>
            <a:t>Consumo racional y eficiente del suelo tendiente a la preservación de suelos con vocación productiva y ambiental; manteniendo su función social. </a:t>
          </a:r>
          <a:endParaRPr lang="es-ES" sz="1100" kern="1200" dirty="0"/>
        </a:p>
        <a:p>
          <a:pPr marL="57150" lvl="1" indent="-57150" algn="l" defTabSz="488950">
            <a:lnSpc>
              <a:spcPct val="90000"/>
            </a:lnSpc>
            <a:spcBef>
              <a:spcPct val="0"/>
            </a:spcBef>
            <a:spcAft>
              <a:spcPct val="15000"/>
            </a:spcAft>
            <a:buChar char="••"/>
          </a:pPr>
          <a:r>
            <a:rPr lang="es-CO" sz="1100" kern="1200" dirty="0" smtClean="0"/>
            <a:t> Eficiente uso de la infraestructura: red vial,  de alcantarillado, agua potable, tendido eléctrico.</a:t>
          </a:r>
          <a:endParaRPr lang="es-ES" sz="1100" kern="1200" dirty="0"/>
        </a:p>
        <a:p>
          <a:pPr marL="57150" lvl="1" indent="-57150" algn="l" defTabSz="488950">
            <a:lnSpc>
              <a:spcPct val="90000"/>
            </a:lnSpc>
            <a:spcBef>
              <a:spcPct val="0"/>
            </a:spcBef>
            <a:spcAft>
              <a:spcPct val="15000"/>
            </a:spcAft>
            <a:buChar char="••"/>
          </a:pPr>
          <a:r>
            <a:rPr lang="es-EC" sz="1100" kern="1200" dirty="0" smtClean="0"/>
            <a:t> Consumo racional y eficiente del agua potable y  energía eléctrica.</a:t>
          </a:r>
          <a:endParaRPr lang="es-ES" sz="1100" kern="1200" dirty="0"/>
        </a:p>
        <a:p>
          <a:pPr marL="57150" lvl="1" indent="-57150" algn="l" defTabSz="488950">
            <a:lnSpc>
              <a:spcPct val="90000"/>
            </a:lnSpc>
            <a:spcBef>
              <a:spcPct val="0"/>
            </a:spcBef>
            <a:spcAft>
              <a:spcPct val="15000"/>
            </a:spcAft>
            <a:buChar char="••"/>
          </a:pPr>
          <a:r>
            <a:rPr lang="es-EC" sz="1100" kern="1200" dirty="0" smtClean="0"/>
            <a:t> </a:t>
          </a:r>
          <a:r>
            <a:rPr lang="es-CO" sz="1100" kern="1200" dirty="0" smtClean="0"/>
            <a:t>M</a:t>
          </a:r>
          <a:r>
            <a:rPr lang="es-EC" sz="1100" kern="1200" dirty="0" smtClean="0"/>
            <a:t>anejo integral de los ciclos hídricos,  </a:t>
          </a:r>
          <a:r>
            <a:rPr lang="es-CO" sz="1100" kern="1200" dirty="0" smtClean="0"/>
            <a:t>agua de lluvia  y  aguas marginales.</a:t>
          </a:r>
          <a:endParaRPr lang="es-ES" sz="1100" kern="1200" dirty="0"/>
        </a:p>
        <a:p>
          <a:pPr marL="57150" lvl="1" indent="-57150" algn="l" defTabSz="488950">
            <a:lnSpc>
              <a:spcPct val="90000"/>
            </a:lnSpc>
            <a:spcBef>
              <a:spcPct val="0"/>
            </a:spcBef>
            <a:spcAft>
              <a:spcPct val="15000"/>
            </a:spcAft>
            <a:buChar char="••"/>
          </a:pPr>
          <a:r>
            <a:rPr lang="es-EC" sz="1100" kern="1200" dirty="0" smtClean="0"/>
            <a:t> </a:t>
          </a:r>
          <a:r>
            <a:rPr lang="es-CO" sz="1100" kern="1200" dirty="0" smtClean="0"/>
            <a:t>Modelo de gestión de residuos que tienda al cierre del ciclo de los materiales</a:t>
          </a:r>
          <a:endParaRPr lang="es-ES" sz="1100" kern="1200" dirty="0"/>
        </a:p>
      </dsp:txBody>
      <dsp:txXfrm rot="-5400000">
        <a:off x="2977974" y="2797956"/>
        <a:ext cx="5228254" cy="1218562"/>
      </dsp:txXfrm>
    </dsp:sp>
    <dsp:sp modelId="{4CE555A8-575E-4F28-9CF5-2BBFD60A0611}">
      <dsp:nvSpPr>
        <dsp:cNvPr id="0" name=""/>
        <dsp:cNvSpPr/>
      </dsp:nvSpPr>
      <dsp:spPr>
        <a:xfrm>
          <a:off x="0" y="2758218"/>
          <a:ext cx="2977973" cy="1298036"/>
        </a:xfrm>
        <a:prstGeom prst="roundRect">
          <a:avLst/>
        </a:prstGeom>
        <a:solidFill>
          <a:schemeClr val="accent2">
            <a:hueOff val="3121013"/>
            <a:satOff val="-3893"/>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C" sz="1800" b="1" kern="1200" dirty="0" smtClean="0"/>
            <a:t>EFICIENTE EN EL CONSUMO Y APROVECHAMIENTO DE RECURSOS E INFRAESTRUCTURAS.</a:t>
          </a:r>
          <a:endParaRPr lang="es-ES" sz="1800" kern="1200" dirty="0"/>
        </a:p>
      </dsp:txBody>
      <dsp:txXfrm>
        <a:off x="63365" y="2821583"/>
        <a:ext cx="2851243" cy="1171306"/>
      </dsp:txXfrm>
    </dsp:sp>
    <dsp:sp modelId="{1D28C1D7-FDC2-4674-91DE-54E966D176BA}">
      <dsp:nvSpPr>
        <dsp:cNvPr id="0" name=""/>
        <dsp:cNvSpPr/>
      </dsp:nvSpPr>
      <dsp:spPr>
        <a:xfrm>
          <a:off x="0" y="4087163"/>
          <a:ext cx="2980884" cy="1298036"/>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s-EC" sz="1800" b="1" kern="1200" dirty="0" smtClean="0"/>
            <a:t>COHESIONADA SOCIALMENTE </a:t>
          </a:r>
          <a:endParaRPr lang="es-ES" sz="1800" kern="1200" dirty="0"/>
        </a:p>
      </dsp:txBody>
      <dsp:txXfrm>
        <a:off x="63365" y="4150528"/>
        <a:ext cx="2854154" cy="117130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27/11/2014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27/11/2014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27/11/2014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F10A69AF-D577-482D-B335-17C3DDE63FB9}" type="datetimeFigureOut">
              <a:rPr lang="es-EC" smtClean="0">
                <a:solidFill>
                  <a:prstClr val="black">
                    <a:tint val="75000"/>
                  </a:prstClr>
                </a:solidFill>
              </a:rPr>
              <a:pPr/>
              <a:t>27/11/2014</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FEAA4B71-4A79-47A4-8B17-18F3F3D96F8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626347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10A69AF-D577-482D-B335-17C3DDE63FB9}" type="datetimeFigureOut">
              <a:rPr lang="es-EC" smtClean="0">
                <a:solidFill>
                  <a:prstClr val="black">
                    <a:tint val="75000"/>
                  </a:prstClr>
                </a:solidFill>
              </a:rPr>
              <a:pPr/>
              <a:t>27/11/2014</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FEAA4B71-4A79-47A4-8B17-18F3F3D96F8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3567262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10A69AF-D577-482D-B335-17C3DDE63FB9}" type="datetimeFigureOut">
              <a:rPr lang="es-EC" smtClean="0">
                <a:solidFill>
                  <a:prstClr val="black">
                    <a:tint val="75000"/>
                  </a:prstClr>
                </a:solidFill>
              </a:rPr>
              <a:pPr/>
              <a:t>27/11/2014</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FEAA4B71-4A79-47A4-8B17-18F3F3D96F8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9256482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F10A69AF-D577-482D-B335-17C3DDE63FB9}" type="datetimeFigureOut">
              <a:rPr lang="es-EC" smtClean="0">
                <a:solidFill>
                  <a:prstClr val="black">
                    <a:tint val="75000"/>
                  </a:prstClr>
                </a:solidFill>
              </a:rPr>
              <a:pPr/>
              <a:t>27/11/2014</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FEAA4B71-4A79-47A4-8B17-18F3F3D96F8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795833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F10A69AF-D577-482D-B335-17C3DDE63FB9}" type="datetimeFigureOut">
              <a:rPr lang="es-EC" smtClean="0">
                <a:solidFill>
                  <a:prstClr val="black">
                    <a:tint val="75000"/>
                  </a:prstClr>
                </a:solidFill>
              </a:rPr>
              <a:pPr/>
              <a:t>27/11/2014</a:t>
            </a:fld>
            <a:endParaRPr lang="es-EC">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C">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FEAA4B71-4A79-47A4-8B17-18F3F3D96F8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391189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F10A69AF-D577-482D-B335-17C3DDE63FB9}" type="datetimeFigureOut">
              <a:rPr lang="es-EC" smtClean="0">
                <a:solidFill>
                  <a:prstClr val="black">
                    <a:tint val="75000"/>
                  </a:prstClr>
                </a:solidFill>
              </a:rPr>
              <a:pPr/>
              <a:t>27/11/2014</a:t>
            </a:fld>
            <a:endParaRPr lang="es-EC">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C">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FEAA4B71-4A79-47A4-8B17-18F3F3D96F8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595362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10A69AF-D577-482D-B335-17C3DDE63FB9}" type="datetimeFigureOut">
              <a:rPr lang="es-EC" smtClean="0">
                <a:solidFill>
                  <a:prstClr val="black">
                    <a:tint val="75000"/>
                  </a:prstClr>
                </a:solidFill>
              </a:rPr>
              <a:pPr/>
              <a:t>27/11/2014</a:t>
            </a:fld>
            <a:endParaRPr lang="es-EC">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C">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FEAA4B71-4A79-47A4-8B17-18F3F3D96F8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0288298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10A69AF-D577-482D-B335-17C3DDE63FB9}" type="datetimeFigureOut">
              <a:rPr lang="es-EC" smtClean="0">
                <a:solidFill>
                  <a:prstClr val="black">
                    <a:tint val="75000"/>
                  </a:prstClr>
                </a:solidFill>
              </a:rPr>
              <a:pPr/>
              <a:t>27/11/2014</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FEAA4B71-4A79-47A4-8B17-18F3F3D96F8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733839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t>27/11/2014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10A69AF-D577-482D-B335-17C3DDE63FB9}" type="datetimeFigureOut">
              <a:rPr lang="es-EC" smtClean="0">
                <a:solidFill>
                  <a:prstClr val="black">
                    <a:tint val="75000"/>
                  </a:prstClr>
                </a:solidFill>
              </a:rPr>
              <a:pPr/>
              <a:t>27/11/2014</a:t>
            </a:fld>
            <a:endParaRPr lang="es-EC">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C">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FEAA4B71-4A79-47A4-8B17-18F3F3D96F8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375137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10A69AF-D577-482D-B335-17C3DDE63FB9}" type="datetimeFigureOut">
              <a:rPr lang="es-EC" smtClean="0">
                <a:solidFill>
                  <a:prstClr val="black">
                    <a:tint val="75000"/>
                  </a:prstClr>
                </a:solidFill>
              </a:rPr>
              <a:pPr/>
              <a:t>27/11/2014</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FEAA4B71-4A79-47A4-8B17-18F3F3D96F8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9180643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10A69AF-D577-482D-B335-17C3DDE63FB9}" type="datetimeFigureOut">
              <a:rPr lang="es-EC" smtClean="0">
                <a:solidFill>
                  <a:prstClr val="black">
                    <a:tint val="75000"/>
                  </a:prstClr>
                </a:solidFill>
              </a:rPr>
              <a:pPr/>
              <a:t>27/11/2014</a:t>
            </a:fld>
            <a:endParaRPr lang="es-EC">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C">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FEAA4B71-4A79-47A4-8B17-18F3F3D96F8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013271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t>27/11/2014</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t>27/11/2014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t>27/11/2014</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t>27/11/2014</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t>27/11/2014</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27/11/2014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t>27/11/2014</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t>27/11/2014</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0A69AF-D577-482D-B335-17C3DDE63FB9}" type="datetimeFigureOut">
              <a:rPr lang="es-EC" smtClean="0">
                <a:solidFill>
                  <a:prstClr val="black">
                    <a:tint val="75000"/>
                  </a:prstClr>
                </a:solidFill>
              </a:rPr>
              <a:pPr/>
              <a:t>27/11/2014</a:t>
            </a:fld>
            <a:endParaRPr lang="es-EC">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A4B71-4A79-47A4-8B17-18F3F3D96F81}"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1058262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es.wikipedia.org/w/index.php?title=Planeamiento_general&amp;action=edit&amp;redlink=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jpeg"/><Relationship Id="rId7" Type="http://schemas.openxmlformats.org/officeDocument/2006/relationships/image" Target="../media/image38.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1.jpe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0 Imagen"/>
          <p:cNvPicPr/>
          <p:nvPr/>
        </p:nvPicPr>
        <p:blipFill rotWithShape="1">
          <a:blip r:embed="rId2" cstate="print">
            <a:extLst>
              <a:ext uri="{28A0092B-C50C-407E-A947-70E740481C1C}">
                <a14:useLocalDpi xmlns:a14="http://schemas.microsoft.com/office/drawing/2010/main" val="0"/>
              </a:ext>
            </a:extLst>
          </a:blip>
          <a:srcRect/>
          <a:stretch/>
        </p:blipFill>
        <p:spPr bwMode="auto">
          <a:xfrm>
            <a:off x="-128264" y="0"/>
            <a:ext cx="9505056" cy="6858000"/>
          </a:xfrm>
          <a:prstGeom prst="rect">
            <a:avLst/>
          </a:prstGeom>
          <a:ln>
            <a:noFill/>
          </a:ln>
          <a:extLst>
            <a:ext uri="{53640926-AAD7-44D8-BBD7-CCE9431645EC}">
              <a14:shadowObscured xmlns:a14="http://schemas.microsoft.com/office/drawing/2010/main"/>
            </a:ext>
          </a:extLst>
        </p:spPr>
      </p:pic>
      <p:sp>
        <p:nvSpPr>
          <p:cNvPr id="5" name="Cuadro de texto 2"/>
          <p:cNvSpPr txBox="1">
            <a:spLocks noChangeArrowheads="1"/>
          </p:cNvSpPr>
          <p:nvPr/>
        </p:nvSpPr>
        <p:spPr bwMode="auto">
          <a:xfrm>
            <a:off x="0" y="260648"/>
            <a:ext cx="6067425" cy="1941557"/>
          </a:xfrm>
          <a:prstGeom prst="rect">
            <a:avLst/>
          </a:prstGeom>
          <a:noFill/>
          <a:ln w="9525">
            <a:noFill/>
            <a:miter lim="800000"/>
            <a:headEnd/>
            <a:tailEnd/>
          </a:ln>
        </p:spPr>
        <p:txBody>
          <a:bodyPr rot="0" vert="horz" wrap="square" lIns="91440" tIns="45720" rIns="91440" bIns="45720" anchor="t" anchorCtr="0">
            <a:spAutoFit/>
          </a:bodyPr>
          <a:lstStyle/>
          <a:p>
            <a:pPr algn="ctr">
              <a:lnSpc>
                <a:spcPct val="115000"/>
              </a:lnSpc>
              <a:spcAft>
                <a:spcPts val="1000"/>
              </a:spcAft>
            </a:pPr>
            <a:r>
              <a:rPr lang="es-EC" sz="3000" dirty="0" smtClean="0">
                <a:solidFill>
                  <a:srgbClr val="FFFFFF"/>
                </a:solidFill>
                <a:latin typeface="Bauhaus 93"/>
                <a:ea typeface="Calibri"/>
                <a:cs typeface="Times New Roman"/>
              </a:rPr>
              <a:t>  URBANISMO INCLUSIVO  </a:t>
            </a:r>
          </a:p>
          <a:p>
            <a:pPr algn="ctr">
              <a:lnSpc>
                <a:spcPct val="115000"/>
              </a:lnSpc>
              <a:spcAft>
                <a:spcPts val="1000"/>
              </a:spcAft>
            </a:pPr>
            <a:r>
              <a:rPr lang="es-EC" sz="3000" dirty="0" smtClean="0">
                <a:solidFill>
                  <a:srgbClr val="FFFFFF"/>
                </a:solidFill>
                <a:latin typeface="Bauhaus 93"/>
                <a:ea typeface="Calibri"/>
                <a:cs typeface="Times New Roman"/>
              </a:rPr>
              <a:t>PLAN </a:t>
            </a:r>
            <a:r>
              <a:rPr lang="es-EC" sz="3000" dirty="0">
                <a:solidFill>
                  <a:srgbClr val="FFFFFF"/>
                </a:solidFill>
                <a:latin typeface="Bauhaus 93"/>
                <a:ea typeface="Calibri"/>
                <a:cs typeface="Times New Roman"/>
              </a:rPr>
              <a:t>DE ORDENAMIENTO </a:t>
            </a:r>
            <a:endParaRPr lang="es-EC" sz="1100" dirty="0">
              <a:solidFill>
                <a:prstClr val="black"/>
              </a:solidFill>
              <a:ea typeface="Calibri"/>
              <a:cs typeface="Times New Roman"/>
            </a:endParaRPr>
          </a:p>
          <a:p>
            <a:pPr algn="ctr">
              <a:lnSpc>
                <a:spcPct val="115000"/>
              </a:lnSpc>
              <a:spcAft>
                <a:spcPts val="1000"/>
              </a:spcAft>
            </a:pPr>
            <a:r>
              <a:rPr lang="es-EC" sz="3000" dirty="0">
                <a:solidFill>
                  <a:srgbClr val="FFFFFF"/>
                </a:solidFill>
                <a:latin typeface="Bauhaus 93"/>
                <a:ea typeface="Calibri"/>
                <a:cs typeface="Times New Roman"/>
              </a:rPr>
              <a:t>URBANO  DE CUENCA </a:t>
            </a:r>
            <a:endParaRPr lang="es-EC" sz="1100" dirty="0">
              <a:solidFill>
                <a:prstClr val="black"/>
              </a:solidFill>
              <a:ea typeface="Calibri"/>
              <a:cs typeface="Times New Roman"/>
            </a:endParaRPr>
          </a:p>
        </p:txBody>
      </p:sp>
      <p:sp>
        <p:nvSpPr>
          <p:cNvPr id="6" name="Cuadro de texto 2"/>
          <p:cNvSpPr txBox="1">
            <a:spLocks noChangeArrowheads="1"/>
          </p:cNvSpPr>
          <p:nvPr/>
        </p:nvSpPr>
        <p:spPr bwMode="auto">
          <a:xfrm>
            <a:off x="2915816" y="6236074"/>
            <a:ext cx="6067425" cy="476250"/>
          </a:xfrm>
          <a:prstGeom prst="rect">
            <a:avLst/>
          </a:prstGeom>
          <a:noFill/>
          <a:ln w="9525">
            <a:noFill/>
            <a:miter lim="800000"/>
            <a:headEnd/>
            <a:tailEnd/>
          </a:ln>
        </p:spPr>
        <p:txBody>
          <a:bodyPr rot="0" vert="horz" wrap="square" lIns="91440" tIns="45720" rIns="91440" bIns="45720" anchor="t" anchorCtr="0">
            <a:noAutofit/>
          </a:bodyPr>
          <a:lstStyle/>
          <a:p>
            <a:pPr algn="r">
              <a:lnSpc>
                <a:spcPct val="115000"/>
              </a:lnSpc>
              <a:spcAft>
                <a:spcPts val="1000"/>
              </a:spcAft>
            </a:pPr>
            <a:r>
              <a:rPr lang="es-EC" sz="2400" dirty="0">
                <a:solidFill>
                  <a:srgbClr val="FFFFFF"/>
                </a:solidFill>
                <a:latin typeface="Bauhaus 93"/>
                <a:ea typeface="Calibri"/>
                <a:cs typeface="Times New Roman"/>
              </a:rPr>
              <a:t>CUENCA, ECUADOR - 2014</a:t>
            </a:r>
            <a:endParaRPr lang="es-EC" sz="1100" dirty="0">
              <a:solidFill>
                <a:prstClr val="black"/>
              </a:solidFill>
              <a:ea typeface="Calibri"/>
              <a:cs typeface="Times New Roman"/>
            </a:endParaRPr>
          </a:p>
        </p:txBody>
      </p:sp>
      <p:sp>
        <p:nvSpPr>
          <p:cNvPr id="7" name="6 CuadroTexto"/>
          <p:cNvSpPr txBox="1"/>
          <p:nvPr/>
        </p:nvSpPr>
        <p:spPr>
          <a:xfrm>
            <a:off x="641715" y="4974190"/>
            <a:ext cx="8208912" cy="1261884"/>
          </a:xfrm>
          <a:prstGeom prst="rect">
            <a:avLst/>
          </a:prstGeom>
          <a:noFill/>
        </p:spPr>
        <p:txBody>
          <a:bodyPr wrap="square" rtlCol="0">
            <a:spAutoFit/>
          </a:bodyPr>
          <a:lstStyle/>
          <a:p>
            <a:r>
              <a:rPr lang="es-EC" sz="4400" dirty="0" smtClean="0">
                <a:solidFill>
                  <a:srgbClr val="FFFF00"/>
                </a:solidFill>
              </a:rPr>
              <a:t>IX</a:t>
            </a:r>
            <a:r>
              <a:rPr lang="es-EC" dirty="0" smtClean="0"/>
              <a:t> </a:t>
            </a:r>
            <a:r>
              <a:rPr lang="es-EC" sz="3200" dirty="0" smtClean="0">
                <a:solidFill>
                  <a:schemeClr val="bg1"/>
                </a:solidFill>
              </a:rPr>
              <a:t>ENCUENTRO SUBRED ANDINA CIDEU</a:t>
            </a:r>
          </a:p>
          <a:p>
            <a:pPr algn="ctr"/>
            <a:r>
              <a:rPr lang="es-EC" sz="3200" i="1" dirty="0" smtClean="0">
                <a:solidFill>
                  <a:srgbClr val="FFFF00"/>
                </a:solidFill>
              </a:rPr>
              <a:t>«Urbanismo Inclusivo»</a:t>
            </a:r>
            <a:endParaRPr lang="es-EC" sz="3200" i="1" dirty="0">
              <a:solidFill>
                <a:srgbClr val="FFFF00"/>
              </a:solidFill>
            </a:endParaRPr>
          </a:p>
        </p:txBody>
      </p:sp>
    </p:spTree>
    <p:extLst>
      <p:ext uri="{BB962C8B-B14F-4D97-AF65-F5344CB8AC3E}">
        <p14:creationId xmlns:p14="http://schemas.microsoft.com/office/powerpoint/2010/main" val="8667174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032723" y="1893079"/>
            <a:ext cx="3807574" cy="680958"/>
          </a:xfrm>
          <a:prstGeom prst="rect">
            <a:avLst/>
          </a:prstGeom>
          <a:solidFill>
            <a:schemeClr val="tx2">
              <a:lumMod val="60000"/>
              <a:lumOff val="40000"/>
            </a:schemeClr>
          </a:solidFill>
          <a:ln>
            <a:noFill/>
          </a:ln>
          <a:effectLst>
            <a:innerShdw blurRad="63500" dist="50800" dir="5400000">
              <a:prstClr val="black">
                <a:alpha val="50000"/>
              </a:prstClr>
            </a:inn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300" dirty="0">
                <a:solidFill>
                  <a:prstClr val="white"/>
                </a:solidFill>
                <a:latin typeface="Century Gothic" pitchFamily="34" charset="0"/>
              </a:rPr>
              <a:t>DESCONTROLADO CRECIMIENTO DE LA MANCHA URBANA GUIADO POR EL MERCADO INMOBILIARIO PRIVADO</a:t>
            </a:r>
            <a:endParaRPr lang="es-ES" sz="1300" dirty="0">
              <a:solidFill>
                <a:prstClr val="white"/>
              </a:solidFill>
              <a:latin typeface="Century Gothic" pitchFamily="34" charset="0"/>
            </a:endParaRPr>
          </a:p>
        </p:txBody>
      </p:sp>
      <p:cxnSp>
        <p:nvCxnSpPr>
          <p:cNvPr id="5" name="4 Conector recto"/>
          <p:cNvCxnSpPr/>
          <p:nvPr/>
        </p:nvCxnSpPr>
        <p:spPr>
          <a:xfrm>
            <a:off x="1043608" y="939166"/>
            <a:ext cx="7615148" cy="0"/>
          </a:xfrm>
          <a:prstGeom prst="line">
            <a:avLst/>
          </a:prstGeom>
          <a:ln w="9525" cmpd="thickThin">
            <a:solidFill>
              <a:srgbClr val="C00000"/>
            </a:solidFill>
          </a:ln>
        </p:spPr>
        <p:style>
          <a:lnRef idx="3">
            <a:schemeClr val="accent2"/>
          </a:lnRef>
          <a:fillRef idx="0">
            <a:schemeClr val="accent2"/>
          </a:fillRef>
          <a:effectRef idx="2">
            <a:schemeClr val="accent2"/>
          </a:effectRef>
          <a:fontRef idx="minor">
            <a:schemeClr val="tx1"/>
          </a:fontRef>
        </p:style>
      </p:cxnSp>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609" t="20826" r="18953" b="15005"/>
          <a:stretch/>
        </p:blipFill>
        <p:spPr bwMode="auto">
          <a:xfrm>
            <a:off x="3422018" y="2723488"/>
            <a:ext cx="5262413" cy="3489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CuadroTexto"/>
          <p:cNvSpPr txBox="1"/>
          <p:nvPr/>
        </p:nvSpPr>
        <p:spPr>
          <a:xfrm>
            <a:off x="4998886" y="6203836"/>
            <a:ext cx="3762021" cy="523220"/>
          </a:xfrm>
          <a:prstGeom prst="rect">
            <a:avLst/>
          </a:prstGeom>
          <a:solidFill>
            <a:schemeClr val="bg1"/>
          </a:solidFill>
        </p:spPr>
        <p:txBody>
          <a:bodyPr wrap="square" rtlCol="0">
            <a:spAutoFit/>
          </a:bodyPr>
          <a:lstStyle/>
          <a:p>
            <a:pPr algn="r"/>
            <a:r>
              <a:rPr lang="es-EC" sz="1400" dirty="0" smtClean="0">
                <a:solidFill>
                  <a:prstClr val="black">
                    <a:lumMod val="50000"/>
                    <a:lumOff val="50000"/>
                  </a:prstClr>
                </a:solidFill>
                <a:latin typeface="Century Gothic" pitchFamily="34" charset="0"/>
              </a:rPr>
              <a:t>Zona Noroeste – Sector </a:t>
            </a:r>
            <a:r>
              <a:rPr lang="es-EC" sz="1400" dirty="0" err="1" smtClean="0">
                <a:solidFill>
                  <a:prstClr val="black">
                    <a:lumMod val="50000"/>
                    <a:lumOff val="50000"/>
                  </a:prstClr>
                </a:solidFill>
                <a:latin typeface="Century Gothic" pitchFamily="34" charset="0"/>
              </a:rPr>
              <a:t>Racar</a:t>
            </a:r>
            <a:endParaRPr lang="es-EC" sz="1400" dirty="0" smtClean="0">
              <a:solidFill>
                <a:prstClr val="black">
                  <a:lumMod val="50000"/>
                  <a:lumOff val="50000"/>
                </a:prstClr>
              </a:solidFill>
              <a:latin typeface="Century Gothic" pitchFamily="34" charset="0"/>
            </a:endParaRPr>
          </a:p>
          <a:p>
            <a:pPr algn="r"/>
            <a:r>
              <a:rPr lang="es-EC" sz="1400" dirty="0" smtClean="0">
                <a:solidFill>
                  <a:prstClr val="black">
                    <a:lumMod val="50000"/>
                    <a:lumOff val="50000"/>
                  </a:prstClr>
                </a:solidFill>
                <a:latin typeface="Century Gothic" pitchFamily="34" charset="0"/>
              </a:rPr>
              <a:t>Google </a:t>
            </a:r>
            <a:r>
              <a:rPr lang="es-EC" sz="1400" dirty="0" err="1" smtClean="0">
                <a:solidFill>
                  <a:prstClr val="black">
                    <a:lumMod val="50000"/>
                    <a:lumOff val="50000"/>
                  </a:prstClr>
                </a:solidFill>
                <a:latin typeface="Century Gothic" pitchFamily="34" charset="0"/>
              </a:rPr>
              <a:t>Earth</a:t>
            </a:r>
            <a:endParaRPr lang="es-EC" sz="1400" dirty="0" smtClean="0">
              <a:solidFill>
                <a:prstClr val="black">
                  <a:lumMod val="50000"/>
                  <a:lumOff val="50000"/>
                </a:prstClr>
              </a:solidFill>
              <a:latin typeface="Century Gothic" pitchFamily="34" charset="0"/>
            </a:endParaRPr>
          </a:p>
        </p:txBody>
      </p:sp>
      <p:sp>
        <p:nvSpPr>
          <p:cNvPr id="15" name="14 CuadroTexto"/>
          <p:cNvSpPr txBox="1"/>
          <p:nvPr/>
        </p:nvSpPr>
        <p:spPr>
          <a:xfrm>
            <a:off x="1069283" y="2821520"/>
            <a:ext cx="2160241" cy="3139321"/>
          </a:xfrm>
          <a:prstGeom prst="rect">
            <a:avLst/>
          </a:prstGeom>
          <a:solidFill>
            <a:schemeClr val="bg1"/>
          </a:solidFill>
        </p:spPr>
        <p:txBody>
          <a:bodyPr wrap="square" rtlCol="0">
            <a:spAutoFit/>
          </a:bodyPr>
          <a:lstStyle/>
          <a:p>
            <a:pPr algn="just"/>
            <a:r>
              <a:rPr lang="es-EC" sz="1300" dirty="0" smtClean="0">
                <a:solidFill>
                  <a:prstClr val="black">
                    <a:lumMod val="50000"/>
                    <a:lumOff val="50000"/>
                  </a:prstClr>
                </a:solidFill>
                <a:latin typeface="Century Gothic" pitchFamily="34" charset="0"/>
              </a:rPr>
              <a:t>La adjudicación de licencias no esta sujeta a una clasificación de suelo, sino a unas condiciones de parcela y su relación con </a:t>
            </a:r>
            <a:r>
              <a:rPr lang="es-EC" sz="1300" dirty="0" err="1" smtClean="0">
                <a:solidFill>
                  <a:prstClr val="black">
                    <a:lumMod val="50000"/>
                    <a:lumOff val="50000"/>
                  </a:prstClr>
                </a:solidFill>
                <a:latin typeface="Century Gothic" pitchFamily="34" charset="0"/>
              </a:rPr>
              <a:t>vias</a:t>
            </a:r>
            <a:r>
              <a:rPr lang="es-EC" sz="1300" dirty="0" smtClean="0">
                <a:solidFill>
                  <a:prstClr val="black">
                    <a:lumMod val="50000"/>
                    <a:lumOff val="50000"/>
                  </a:prstClr>
                </a:solidFill>
                <a:latin typeface="Century Gothic" pitchFamily="34" charset="0"/>
              </a:rPr>
              <a:t> y servicios básicos. Por tanto no existe un régimen jurídico de suelo como tal.</a:t>
            </a:r>
          </a:p>
          <a:p>
            <a:pPr algn="just"/>
            <a:endParaRPr lang="es-EC" sz="1300" dirty="0" smtClean="0">
              <a:solidFill>
                <a:prstClr val="black">
                  <a:lumMod val="50000"/>
                  <a:lumOff val="50000"/>
                </a:prstClr>
              </a:solidFill>
              <a:latin typeface="Century Gothic" pitchFamily="34" charset="0"/>
            </a:endParaRPr>
          </a:p>
          <a:p>
            <a:pPr algn="just"/>
            <a:endParaRPr lang="es-EC" sz="1300" dirty="0">
              <a:solidFill>
                <a:prstClr val="black">
                  <a:lumMod val="50000"/>
                  <a:lumOff val="50000"/>
                </a:prstClr>
              </a:solidFill>
              <a:latin typeface="Century Gothic" pitchFamily="34" charset="0"/>
            </a:endParaRPr>
          </a:p>
          <a:p>
            <a:pPr algn="r"/>
            <a:r>
              <a:rPr lang="es-EC" sz="1050" dirty="0" smtClean="0">
                <a:solidFill>
                  <a:prstClr val="black">
                    <a:lumMod val="50000"/>
                    <a:lumOff val="50000"/>
                  </a:prstClr>
                </a:solidFill>
                <a:latin typeface="Century Gothic" pitchFamily="34" charset="0"/>
              </a:rPr>
              <a:t>Primer Informe de Avance- Crecimiento Urbano de la ciudad de Cuenca – BID  Octubre 2013</a:t>
            </a:r>
          </a:p>
        </p:txBody>
      </p:sp>
      <p:sp>
        <p:nvSpPr>
          <p:cNvPr id="11" name="1 Título"/>
          <p:cNvSpPr txBox="1">
            <a:spLocks/>
          </p:cNvSpPr>
          <p:nvPr/>
        </p:nvSpPr>
        <p:spPr>
          <a:xfrm>
            <a:off x="1043608" y="1091858"/>
            <a:ext cx="7615148" cy="680958"/>
          </a:xfrm>
          <a:prstGeom prst="rect">
            <a:avLst/>
          </a:prstGeom>
          <a:solidFill>
            <a:schemeClr val="tx2"/>
          </a:solidFill>
          <a:ln>
            <a:noFill/>
          </a:ln>
          <a:effectLst>
            <a:innerShdw blurRad="63500" dist="50800" dir="5400000">
              <a:prstClr val="black">
                <a:alpha val="50000"/>
              </a:prstClr>
            </a:inn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800" dirty="0" smtClean="0">
                <a:solidFill>
                  <a:prstClr val="white"/>
                </a:solidFill>
                <a:latin typeface="Century Gothic" pitchFamily="34" charset="0"/>
              </a:rPr>
              <a:t>ESPECULACIÓN DEL COSTO DEL SUELO</a:t>
            </a:r>
            <a:endParaRPr lang="es-ES" sz="1800" dirty="0">
              <a:solidFill>
                <a:prstClr val="white"/>
              </a:solidFill>
              <a:latin typeface="Century Gothic" pitchFamily="34" charset="0"/>
            </a:endParaRPr>
          </a:p>
        </p:txBody>
      </p:sp>
      <p:sp>
        <p:nvSpPr>
          <p:cNvPr id="12" name="1 Título"/>
          <p:cNvSpPr txBox="1">
            <a:spLocks/>
          </p:cNvSpPr>
          <p:nvPr/>
        </p:nvSpPr>
        <p:spPr>
          <a:xfrm>
            <a:off x="4920506" y="1893079"/>
            <a:ext cx="3807574" cy="680958"/>
          </a:xfrm>
          <a:prstGeom prst="rect">
            <a:avLst/>
          </a:prstGeom>
          <a:solidFill>
            <a:schemeClr val="tx2">
              <a:lumMod val="60000"/>
              <a:lumOff val="40000"/>
            </a:schemeClr>
          </a:solidFill>
          <a:ln>
            <a:noFill/>
          </a:ln>
          <a:effectLst>
            <a:innerShdw blurRad="63500" dist="50800" dir="5400000">
              <a:prstClr val="black">
                <a:alpha val="50000"/>
              </a:prstClr>
            </a:innerShdw>
          </a:effectLst>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s-EC" sz="1300" dirty="0">
                <a:solidFill>
                  <a:prstClr val="white"/>
                </a:solidFill>
                <a:latin typeface="Century Gothic" pitchFamily="34" charset="0"/>
              </a:rPr>
              <a:t>INEXISTENCIA DE HERRAMIENTAS DE INTERVENCION Y CONTROL DEL G.A.D. MUNICIPAL EN EL MERCADO DEL SUELO</a:t>
            </a:r>
            <a:endParaRPr lang="es-ES" sz="1300" dirty="0">
              <a:solidFill>
                <a:prstClr val="white"/>
              </a:solidFill>
              <a:latin typeface="Century Gothic" pitchFamily="34" charset="0"/>
            </a:endParaRPr>
          </a:p>
        </p:txBody>
      </p:sp>
      <p:pic>
        <p:nvPicPr>
          <p:cNvPr id="16" name="15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344800"/>
          </a:xfrm>
          <a:prstGeom prst="rect">
            <a:avLst/>
          </a:prstGeom>
        </p:spPr>
      </p:pic>
    </p:spTree>
    <p:extLst>
      <p:ext uri="{BB962C8B-B14F-4D97-AF65-F5344CB8AC3E}">
        <p14:creationId xmlns:p14="http://schemas.microsoft.com/office/powerpoint/2010/main" val="12094021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pic>
        <p:nvPicPr>
          <p:cNvPr id="16" name="15 Imagen"/>
          <p:cNvPicPr/>
          <p:nvPr/>
        </p:nvPicPr>
        <p:blipFill>
          <a:blip r:embed="rId4">
            <a:extLst>
              <a:ext uri="{28A0092B-C50C-407E-A947-70E740481C1C}">
                <a14:useLocalDpi xmlns:a14="http://schemas.microsoft.com/office/drawing/2010/main" val="0"/>
              </a:ext>
            </a:extLst>
          </a:blip>
          <a:srcRect/>
          <a:stretch>
            <a:fillRect/>
          </a:stretch>
        </p:blipFill>
        <p:spPr bwMode="auto">
          <a:xfrm>
            <a:off x="1149017" y="2132856"/>
            <a:ext cx="6844291" cy="3384376"/>
          </a:xfrm>
          <a:prstGeom prst="rect">
            <a:avLst/>
          </a:prstGeom>
          <a:noFill/>
        </p:spPr>
      </p:pic>
      <p:cxnSp>
        <p:nvCxnSpPr>
          <p:cNvPr id="17" name="16 Conector recto"/>
          <p:cNvCxnSpPr/>
          <p:nvPr/>
        </p:nvCxnSpPr>
        <p:spPr>
          <a:xfrm flipH="1">
            <a:off x="3664013" y="2276872"/>
            <a:ext cx="1" cy="2664296"/>
          </a:xfrm>
          <a:prstGeom prst="line">
            <a:avLst/>
          </a:prstGeom>
          <a:ln w="57150">
            <a:solidFill>
              <a:srgbClr val="92D050"/>
            </a:solidFill>
            <a:prstDash val="sysDash"/>
          </a:ln>
        </p:spPr>
        <p:style>
          <a:lnRef idx="1">
            <a:schemeClr val="accent1"/>
          </a:lnRef>
          <a:fillRef idx="0">
            <a:schemeClr val="accent1"/>
          </a:fillRef>
          <a:effectRef idx="0">
            <a:schemeClr val="accent1"/>
          </a:effectRef>
          <a:fontRef idx="minor">
            <a:schemeClr val="tx1"/>
          </a:fontRef>
        </p:style>
      </p:cxnSp>
      <p:cxnSp>
        <p:nvCxnSpPr>
          <p:cNvPr id="18" name="17 Conector recto"/>
          <p:cNvCxnSpPr/>
          <p:nvPr/>
        </p:nvCxnSpPr>
        <p:spPr>
          <a:xfrm flipH="1">
            <a:off x="7120397" y="2276872"/>
            <a:ext cx="1" cy="2664296"/>
          </a:xfrm>
          <a:prstGeom prst="line">
            <a:avLst/>
          </a:prstGeom>
          <a:ln w="57150">
            <a:solidFill>
              <a:srgbClr val="92D050"/>
            </a:solidFill>
            <a:prstDash val="sysDash"/>
          </a:ln>
        </p:spPr>
        <p:style>
          <a:lnRef idx="1">
            <a:schemeClr val="accent1"/>
          </a:lnRef>
          <a:fillRef idx="0">
            <a:schemeClr val="accent1"/>
          </a:fillRef>
          <a:effectRef idx="0">
            <a:schemeClr val="accent1"/>
          </a:effectRef>
          <a:fontRef idx="minor">
            <a:schemeClr val="tx1"/>
          </a:fontRef>
        </p:style>
      </p:cxnSp>
      <p:pic>
        <p:nvPicPr>
          <p:cNvPr id="19" name="18 Imagen"/>
          <p:cNvPicPr/>
          <p:nvPr/>
        </p:nvPicPr>
        <p:blipFill>
          <a:blip r:embed="rId5">
            <a:extLst>
              <a:ext uri="{28A0092B-C50C-407E-A947-70E740481C1C}">
                <a14:useLocalDpi xmlns:a14="http://schemas.microsoft.com/office/drawing/2010/main" val="0"/>
              </a:ext>
            </a:extLst>
          </a:blip>
          <a:srcRect/>
          <a:stretch>
            <a:fillRect/>
          </a:stretch>
        </p:blipFill>
        <p:spPr bwMode="auto">
          <a:xfrm>
            <a:off x="1135282" y="1124743"/>
            <a:ext cx="6844291" cy="727203"/>
          </a:xfrm>
          <a:prstGeom prst="rect">
            <a:avLst/>
          </a:prstGeom>
          <a:noFill/>
          <a:ln>
            <a:noFill/>
          </a:ln>
        </p:spPr>
      </p:pic>
    </p:spTree>
    <p:extLst>
      <p:ext uri="{BB962C8B-B14F-4D97-AF65-F5344CB8AC3E}">
        <p14:creationId xmlns:p14="http://schemas.microsoft.com/office/powerpoint/2010/main" val="22758272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3707"/>
            <a:ext cx="9144000" cy="6470585"/>
          </a:xfrm>
          <a:prstGeom prst="rect">
            <a:avLst/>
          </a:prstGeom>
        </p:spPr>
      </p:pic>
      <p:sp>
        <p:nvSpPr>
          <p:cNvPr id="13" name="12 Rectángulo redondeado"/>
          <p:cNvSpPr/>
          <p:nvPr/>
        </p:nvSpPr>
        <p:spPr>
          <a:xfrm>
            <a:off x="5863952" y="4814569"/>
            <a:ext cx="1156320" cy="672211"/>
          </a:xfrm>
          <a:prstGeom prst="roundRect">
            <a:avLst/>
          </a:prstGeom>
          <a:solidFill>
            <a:schemeClr val="accent6">
              <a:alpha val="4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800" b="1" dirty="0">
                <a:solidFill>
                  <a:prstClr val="black"/>
                </a:solidFill>
                <a:latin typeface="Century Gothic" pitchFamily="34" charset="0"/>
              </a:rPr>
              <a:t>CONFLICTOS DE USO DE SUELO</a:t>
            </a:r>
          </a:p>
        </p:txBody>
      </p:sp>
      <p:sp>
        <p:nvSpPr>
          <p:cNvPr id="14" name="13 Rectángulo redondeado"/>
          <p:cNvSpPr/>
          <p:nvPr/>
        </p:nvSpPr>
        <p:spPr>
          <a:xfrm>
            <a:off x="4326384" y="4810457"/>
            <a:ext cx="1512168" cy="672211"/>
          </a:xfrm>
          <a:prstGeom prst="roundRect">
            <a:avLst/>
          </a:prstGeom>
          <a:solidFill>
            <a:schemeClr val="accent6">
              <a:alpha val="4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800" b="1" dirty="0">
                <a:solidFill>
                  <a:prstClr val="black"/>
                </a:solidFill>
                <a:latin typeface="Century Gothic" pitchFamily="34" charset="0"/>
              </a:rPr>
              <a:t>INEFICIENTE  GESTION,  CONTROL Y EVALUACION DE LA PLANIFICACIÓN URBANA  </a:t>
            </a:r>
          </a:p>
        </p:txBody>
      </p:sp>
      <p:sp>
        <p:nvSpPr>
          <p:cNvPr id="15" name="14 Rectángulo redondeado"/>
          <p:cNvSpPr/>
          <p:nvPr/>
        </p:nvSpPr>
        <p:spPr>
          <a:xfrm>
            <a:off x="3034432" y="4801868"/>
            <a:ext cx="1262236" cy="672211"/>
          </a:xfrm>
          <a:prstGeom prst="roundRect">
            <a:avLst/>
          </a:prstGeom>
          <a:solidFill>
            <a:schemeClr val="accent6">
              <a:alpha val="4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800" b="1" dirty="0">
                <a:solidFill>
                  <a:prstClr val="black"/>
                </a:solidFill>
                <a:latin typeface="Century Gothic" pitchFamily="34" charset="0"/>
              </a:rPr>
              <a:t>CRECIMIENTO HORIZONTAL, DISPERSO Y EXPANSIVO DE LA MANCHA URBANA</a:t>
            </a:r>
          </a:p>
        </p:txBody>
      </p:sp>
      <p:sp>
        <p:nvSpPr>
          <p:cNvPr id="16" name="15 Rectángulo redondeado"/>
          <p:cNvSpPr/>
          <p:nvPr/>
        </p:nvSpPr>
        <p:spPr>
          <a:xfrm>
            <a:off x="1842850" y="4801870"/>
            <a:ext cx="1150868" cy="672211"/>
          </a:xfrm>
          <a:prstGeom prst="roundRect">
            <a:avLst/>
          </a:prstGeom>
          <a:solidFill>
            <a:schemeClr val="accent6">
              <a:alpha val="4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800" b="1" dirty="0">
                <a:solidFill>
                  <a:prstClr val="black"/>
                </a:solidFill>
                <a:latin typeface="Century Gothic" pitchFamily="34" charset="0"/>
              </a:rPr>
              <a:t>SISTEMA DE TRANSPORTE Y VIALIDAD INEFICIENTE</a:t>
            </a:r>
          </a:p>
        </p:txBody>
      </p:sp>
      <p:sp>
        <p:nvSpPr>
          <p:cNvPr id="17" name="16 Rectángulo redondeado"/>
          <p:cNvSpPr/>
          <p:nvPr/>
        </p:nvSpPr>
        <p:spPr>
          <a:xfrm>
            <a:off x="288784" y="4805623"/>
            <a:ext cx="1512168" cy="672211"/>
          </a:xfrm>
          <a:prstGeom prst="roundRect">
            <a:avLst/>
          </a:prstGeom>
          <a:solidFill>
            <a:schemeClr val="accent6">
              <a:alpha val="4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800" b="1" dirty="0">
                <a:solidFill>
                  <a:prstClr val="black"/>
                </a:solidFill>
                <a:latin typeface="Century Gothic" pitchFamily="34" charset="0"/>
              </a:rPr>
              <a:t>DÉFICIT EN LA COBERTURA Y CONDICIONES DE PRESTACIÓN DE SERVICIO DE LOS EQUIPAMIENTOS </a:t>
            </a:r>
            <a:endParaRPr lang="es-ES" dirty="0">
              <a:solidFill>
                <a:prstClr val="white"/>
              </a:solidFill>
            </a:endParaRPr>
          </a:p>
        </p:txBody>
      </p:sp>
      <p:sp>
        <p:nvSpPr>
          <p:cNvPr id="42" name="41 Rectángulo redondeado"/>
          <p:cNvSpPr/>
          <p:nvPr/>
        </p:nvSpPr>
        <p:spPr>
          <a:xfrm>
            <a:off x="5863952" y="4547221"/>
            <a:ext cx="1156320" cy="231654"/>
          </a:xfrm>
          <a:prstGeom prst="roundRect">
            <a:avLst/>
          </a:prstGeom>
          <a:solidFill>
            <a:schemeClr val="accent6">
              <a:alpha val="4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dirty="0" smtClean="0">
                <a:solidFill>
                  <a:prstClr val="black"/>
                </a:solidFill>
                <a:latin typeface="Century Gothic" pitchFamily="34" charset="0"/>
              </a:rPr>
              <a:t>PROBLEMAS</a:t>
            </a:r>
            <a:endParaRPr lang="es-EC" sz="1200" b="1" dirty="0">
              <a:solidFill>
                <a:prstClr val="black"/>
              </a:solidFill>
              <a:latin typeface="Century Gothic" pitchFamily="34" charset="0"/>
            </a:endParaRPr>
          </a:p>
        </p:txBody>
      </p:sp>
    </p:spTree>
    <p:extLst>
      <p:ext uri="{BB962C8B-B14F-4D97-AF65-F5344CB8AC3E}">
        <p14:creationId xmlns:p14="http://schemas.microsoft.com/office/powerpoint/2010/main" val="4903894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sp>
        <p:nvSpPr>
          <p:cNvPr id="10" name="9 Rectángulo"/>
          <p:cNvSpPr/>
          <p:nvPr/>
        </p:nvSpPr>
        <p:spPr>
          <a:xfrm>
            <a:off x="467544" y="270235"/>
            <a:ext cx="6463988" cy="2731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467544" y="250999"/>
            <a:ext cx="6463987" cy="307777"/>
          </a:xfrm>
          <a:prstGeom prst="rect">
            <a:avLst/>
          </a:prstGeom>
        </p:spPr>
        <p:txBody>
          <a:bodyPr wrap="square">
            <a:spAutoFit/>
          </a:bodyPr>
          <a:lstStyle/>
          <a:p>
            <a:pPr algn="just"/>
            <a:r>
              <a:rPr lang="es-EC" sz="1400" b="1" dirty="0" smtClean="0">
                <a:solidFill>
                  <a:srgbClr val="FFFFFF"/>
                </a:solidFill>
                <a:latin typeface="Century Gothic"/>
                <a:cs typeface="Century Gothic"/>
              </a:rPr>
              <a:t>MODELO </a:t>
            </a:r>
            <a:r>
              <a:rPr lang="es-EC" sz="1400" b="1" dirty="0">
                <a:solidFill>
                  <a:srgbClr val="FFFFFF"/>
                </a:solidFill>
                <a:latin typeface="Century Gothic"/>
                <a:cs typeface="Century Gothic"/>
              </a:rPr>
              <a:t>PROPUESTO</a:t>
            </a:r>
          </a:p>
        </p:txBody>
      </p:sp>
      <p:sp>
        <p:nvSpPr>
          <p:cNvPr id="9" name="8 Rectángulo"/>
          <p:cNvSpPr/>
          <p:nvPr/>
        </p:nvSpPr>
        <p:spPr>
          <a:xfrm>
            <a:off x="467544" y="982425"/>
            <a:ext cx="8040503" cy="2246769"/>
          </a:xfrm>
          <a:prstGeom prst="rect">
            <a:avLst/>
          </a:prstGeom>
        </p:spPr>
        <p:txBody>
          <a:bodyPr wrap="square">
            <a:spAutoFit/>
          </a:bodyPr>
          <a:lstStyle/>
          <a:p>
            <a:pPr algn="just"/>
            <a:r>
              <a:rPr lang="es-EC" sz="2000" dirty="0"/>
              <a:t>S</a:t>
            </a:r>
            <a:r>
              <a:rPr lang="es-EC" sz="2000" dirty="0" smtClean="0"/>
              <a:t>e </a:t>
            </a:r>
            <a:r>
              <a:rPr lang="es-EC" sz="2000" dirty="0"/>
              <a:t>propone una ciudad que fundamenta </a:t>
            </a:r>
            <a:r>
              <a:rPr lang="es-EC" sz="2000" b="1" u="sng" dirty="0"/>
              <a:t>su crecimiento y competitividad en el uso eficiente de sus recursos, </a:t>
            </a:r>
            <a:r>
              <a:rPr lang="es-EC" sz="2000" b="1" u="sng" dirty="0" smtClean="0"/>
              <a:t>propendiendo </a:t>
            </a:r>
            <a:r>
              <a:rPr lang="es-EC" sz="2000" b="1" u="sng" dirty="0"/>
              <a:t>al menor gasto energético y a la generación, trasmisión y aprovechamiento de conocimiento e información</a:t>
            </a:r>
            <a:r>
              <a:rPr lang="es-EC" sz="2000" dirty="0"/>
              <a:t>,  </a:t>
            </a:r>
            <a:r>
              <a:rPr lang="es-EC" sz="2000" dirty="0" smtClean="0"/>
              <a:t>fortaleciendo su estructura social que </a:t>
            </a:r>
            <a:r>
              <a:rPr lang="es-EC" sz="2000" dirty="0"/>
              <a:t>se desarrolla y construye esencialmente en el </a:t>
            </a:r>
            <a:r>
              <a:rPr lang="es-EC" sz="2000" b="1" dirty="0">
                <a:solidFill>
                  <a:srgbClr val="C00000"/>
                </a:solidFill>
              </a:rPr>
              <a:t>espacio público</a:t>
            </a:r>
            <a:r>
              <a:rPr lang="es-EC" sz="2000" dirty="0">
                <a:solidFill>
                  <a:srgbClr val="C00000"/>
                </a:solidFill>
              </a:rPr>
              <a:t>, </a:t>
            </a:r>
            <a:r>
              <a:rPr lang="es-EC" sz="2000" dirty="0"/>
              <a:t>ocupado por </a:t>
            </a:r>
            <a:r>
              <a:rPr lang="es-EC" sz="2000" b="1" dirty="0">
                <a:solidFill>
                  <a:srgbClr val="C00000"/>
                </a:solidFill>
              </a:rPr>
              <a:t>“ciudadanos</a:t>
            </a:r>
            <a:r>
              <a:rPr lang="es-EC" sz="2000" b="1" dirty="0" smtClean="0">
                <a:solidFill>
                  <a:srgbClr val="C00000"/>
                </a:solidFill>
              </a:rPr>
              <a:t>”</a:t>
            </a:r>
            <a:r>
              <a:rPr lang="es-EC" sz="2000" b="1" dirty="0" smtClean="0"/>
              <a:t>,</a:t>
            </a:r>
            <a:r>
              <a:rPr lang="es-EC" sz="2000" b="1" dirty="0" smtClean="0">
                <a:solidFill>
                  <a:srgbClr val="C00000"/>
                </a:solidFill>
              </a:rPr>
              <a:t> </a:t>
            </a:r>
            <a:r>
              <a:rPr lang="es-EC" sz="2000" dirty="0" smtClean="0"/>
              <a:t>concebidos </a:t>
            </a:r>
            <a:r>
              <a:rPr lang="es-EC" sz="2000" dirty="0"/>
              <a:t>como </a:t>
            </a:r>
            <a:r>
              <a:rPr lang="es-EC" sz="2000" dirty="0" smtClean="0"/>
              <a:t>elementos vertebradores </a:t>
            </a:r>
            <a:r>
              <a:rPr lang="es-EC" sz="2000" dirty="0"/>
              <a:t>de la </a:t>
            </a:r>
            <a:r>
              <a:rPr lang="es-EC" sz="2000" dirty="0" smtClean="0"/>
              <a:t>ciudad, pensados bajo criterios de </a:t>
            </a:r>
            <a:r>
              <a:rPr lang="es-EC" sz="2000" b="1" dirty="0" smtClean="0"/>
              <a:t>equidad e inclusión.</a:t>
            </a:r>
            <a:endParaRPr lang="es-ES" sz="2000" b="1" dirty="0"/>
          </a:p>
        </p:txBody>
      </p:sp>
      <p:sp>
        <p:nvSpPr>
          <p:cNvPr id="12" name="11 Rectángulo"/>
          <p:cNvSpPr/>
          <p:nvPr/>
        </p:nvSpPr>
        <p:spPr>
          <a:xfrm>
            <a:off x="458539" y="3717032"/>
            <a:ext cx="8040503" cy="1938992"/>
          </a:xfrm>
          <a:prstGeom prst="rect">
            <a:avLst/>
          </a:prstGeom>
        </p:spPr>
        <p:txBody>
          <a:bodyPr wrap="square">
            <a:spAutoFit/>
          </a:bodyPr>
          <a:lstStyle/>
          <a:p>
            <a:pPr algn="just"/>
            <a:r>
              <a:rPr lang="es-EC" sz="2000" dirty="0"/>
              <a:t>E</a:t>
            </a:r>
            <a:r>
              <a:rPr lang="es-EC" sz="2000" dirty="0" smtClean="0"/>
              <a:t>l </a:t>
            </a:r>
            <a:r>
              <a:rPr lang="es-EC" sz="2000" dirty="0"/>
              <a:t>modelo que más se adapta a esta visión es el de una ciudad </a:t>
            </a:r>
            <a:r>
              <a:rPr lang="es-EC" sz="2000" dirty="0" err="1"/>
              <a:t>policéntrica</a:t>
            </a:r>
            <a:r>
              <a:rPr lang="es-EC" sz="2000" dirty="0"/>
              <a:t> desde su estructura</a:t>
            </a:r>
            <a:r>
              <a:rPr lang="es-EC" sz="2000" b="1" dirty="0"/>
              <a:t>,  </a:t>
            </a:r>
            <a:r>
              <a:rPr lang="es-EC" sz="2000" b="1" u="sng" dirty="0"/>
              <a:t>densa y compacta desde su morfología,  con proximidad de usos y funciones, compleja en su organización y funcionamiento, eficiente en el consumo de sus recursos,  cohesionada socialmente</a:t>
            </a:r>
            <a:r>
              <a:rPr lang="es-EC" sz="2000" b="1" dirty="0"/>
              <a:t> </a:t>
            </a:r>
            <a:r>
              <a:rPr lang="es-EC" sz="2000" dirty="0"/>
              <a:t>y que </a:t>
            </a:r>
            <a:r>
              <a:rPr lang="es-EC" sz="2000" dirty="0" smtClean="0"/>
              <a:t>aprovecha </a:t>
            </a:r>
            <a:r>
              <a:rPr lang="es-EC" sz="2000" dirty="0"/>
              <a:t>y </a:t>
            </a:r>
            <a:r>
              <a:rPr lang="es-EC" sz="2000" dirty="0" smtClean="0"/>
              <a:t>pone </a:t>
            </a:r>
            <a:r>
              <a:rPr lang="es-EC" sz="2000" dirty="0"/>
              <a:t>en valor su patrimonio ambiental y cultural.</a:t>
            </a:r>
            <a:endParaRPr lang="es-ES" sz="2000" dirty="0"/>
          </a:p>
        </p:txBody>
      </p:sp>
    </p:spTree>
    <p:extLst>
      <p:ext uri="{BB962C8B-B14F-4D97-AF65-F5344CB8AC3E}">
        <p14:creationId xmlns:p14="http://schemas.microsoft.com/office/powerpoint/2010/main" val="14654011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graphicFrame>
        <p:nvGraphicFramePr>
          <p:cNvPr id="8" name="7 Diagrama"/>
          <p:cNvGraphicFramePr/>
          <p:nvPr>
            <p:extLst>
              <p:ext uri="{D42A27DB-BD31-4B8C-83A1-F6EECF244321}">
                <p14:modId xmlns:p14="http://schemas.microsoft.com/office/powerpoint/2010/main" val="3507282075"/>
              </p:ext>
            </p:extLst>
          </p:nvPr>
        </p:nvGraphicFramePr>
        <p:xfrm>
          <a:off x="227812" y="723636"/>
          <a:ext cx="8280235" cy="5447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8126" y="4860521"/>
            <a:ext cx="5303837" cy="1310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9 Rectángulo"/>
          <p:cNvSpPr/>
          <p:nvPr/>
        </p:nvSpPr>
        <p:spPr>
          <a:xfrm>
            <a:off x="3214827" y="4860521"/>
            <a:ext cx="5303837" cy="1446550"/>
          </a:xfrm>
          <a:prstGeom prst="rect">
            <a:avLst/>
          </a:prstGeom>
        </p:spPr>
        <p:txBody>
          <a:bodyPr wrap="square">
            <a:spAutoFit/>
          </a:bodyPr>
          <a:lstStyle/>
          <a:p>
            <a:pPr marL="171450" indent="-171450" algn="just">
              <a:buFont typeface="Arial" pitchFamily="34" charset="0"/>
              <a:buChar char="•"/>
            </a:pPr>
            <a:r>
              <a:rPr lang="es-EC" sz="1100" dirty="0"/>
              <a:t> Espacio públicos pensados y estructurados como espacios de expresión, apropiación y construcción social, priorizando al </a:t>
            </a:r>
            <a:r>
              <a:rPr lang="es-EC" sz="1100" dirty="0" smtClean="0"/>
              <a:t>“ciudadano</a:t>
            </a:r>
            <a:r>
              <a:rPr lang="es-EC" sz="1100" dirty="0"/>
              <a:t>” sobre el </a:t>
            </a:r>
            <a:r>
              <a:rPr lang="es-EC" sz="1100" dirty="0" smtClean="0"/>
              <a:t>automóvil.</a:t>
            </a:r>
          </a:p>
          <a:p>
            <a:pPr marL="171450" indent="-171450" algn="just">
              <a:buFont typeface="Arial" pitchFamily="34" charset="0"/>
              <a:buChar char="•"/>
            </a:pPr>
            <a:r>
              <a:rPr lang="es-EC" sz="1100" dirty="0"/>
              <a:t>Reparto equilibrado de los espacios </a:t>
            </a:r>
            <a:r>
              <a:rPr lang="es-EC" sz="1100" dirty="0" smtClean="0"/>
              <a:t>públicos, </a:t>
            </a:r>
            <a:r>
              <a:rPr lang="es-EC" sz="1100" dirty="0"/>
              <a:t>tendiendo a priorizar los modos de transporte no motorizados (peatones y ciclistas</a:t>
            </a:r>
            <a:r>
              <a:rPr lang="es-EC" sz="1100" dirty="0" smtClean="0"/>
              <a:t>)</a:t>
            </a:r>
          </a:p>
          <a:p>
            <a:pPr marL="171450" lvl="0" indent="-171450" algn="just">
              <a:buFont typeface="Arial" pitchFamily="34" charset="0"/>
              <a:buChar char="•"/>
            </a:pPr>
            <a:r>
              <a:rPr lang="es-CO" sz="1100" dirty="0" smtClean="0"/>
              <a:t>E</a:t>
            </a:r>
            <a:r>
              <a:rPr lang="es-EC" sz="1100" dirty="0" err="1" smtClean="0"/>
              <a:t>spacios</a:t>
            </a:r>
            <a:r>
              <a:rPr lang="es-EC" sz="1100" dirty="0" smtClean="0"/>
              <a:t> </a:t>
            </a:r>
            <a:r>
              <a:rPr lang="es-EC" sz="1100" dirty="0"/>
              <a:t>públicos concebidos como lugares para “estar” más que espacios de “paso</a:t>
            </a:r>
            <a:r>
              <a:rPr lang="es-EC" sz="1100" dirty="0" smtClean="0"/>
              <a:t>”, </a:t>
            </a:r>
            <a:r>
              <a:rPr lang="es-EC" sz="1100" dirty="0"/>
              <a:t>promoviendo  la universalización en su acceso, </a:t>
            </a:r>
            <a:r>
              <a:rPr lang="es-EC" sz="1100" dirty="0" smtClean="0"/>
              <a:t>concebidos </a:t>
            </a:r>
            <a:r>
              <a:rPr lang="es-EC" sz="1100" dirty="0"/>
              <a:t>bajo criterios de inclusión y </a:t>
            </a:r>
            <a:r>
              <a:rPr lang="es-EC" sz="1100" dirty="0" smtClean="0"/>
              <a:t>equidad</a:t>
            </a:r>
            <a:r>
              <a:rPr lang="es-EC" sz="1100" dirty="0"/>
              <a:t>.</a:t>
            </a:r>
            <a:endParaRPr lang="es-ES" sz="1100" dirty="0"/>
          </a:p>
          <a:p>
            <a:pPr marL="171450" lvl="0" indent="-171450" algn="just">
              <a:buFont typeface="Arial" pitchFamily="34" charset="0"/>
              <a:buChar char="•"/>
            </a:pPr>
            <a:endParaRPr lang="es-ES" sz="1100" dirty="0"/>
          </a:p>
        </p:txBody>
      </p:sp>
      <p:sp>
        <p:nvSpPr>
          <p:cNvPr id="11" name="10 Forma libre"/>
          <p:cNvSpPr/>
          <p:nvPr/>
        </p:nvSpPr>
        <p:spPr>
          <a:xfrm>
            <a:off x="641273" y="5077140"/>
            <a:ext cx="2191162" cy="829346"/>
          </a:xfrm>
          <a:custGeom>
            <a:avLst/>
            <a:gdLst>
              <a:gd name="connsiteX0" fmla="*/ 305539 w 2191162"/>
              <a:gd name="connsiteY0" fmla="*/ 322959 h 829346"/>
              <a:gd name="connsiteX1" fmla="*/ 316425 w 2191162"/>
              <a:gd name="connsiteY1" fmla="*/ 18159 h 829346"/>
              <a:gd name="connsiteX2" fmla="*/ 2112567 w 2191162"/>
              <a:gd name="connsiteY2" fmla="*/ 116130 h 829346"/>
              <a:gd name="connsiteX3" fmla="*/ 1862196 w 2191162"/>
              <a:gd name="connsiteY3" fmla="*/ 780159 h 829346"/>
              <a:gd name="connsiteX4" fmla="*/ 1785996 w 2191162"/>
              <a:gd name="connsiteY4" fmla="*/ 780159 h 829346"/>
              <a:gd name="connsiteX5" fmla="*/ 131367 w 2191162"/>
              <a:gd name="connsiteY5" fmla="*/ 714845 h 829346"/>
              <a:gd name="connsiteX6" fmla="*/ 98710 w 2191162"/>
              <a:gd name="connsiteY6" fmla="*/ 224987 h 829346"/>
              <a:gd name="connsiteX7" fmla="*/ 66053 w 2191162"/>
              <a:gd name="connsiteY7" fmla="*/ 344730 h 82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1162" h="829346">
                <a:moveTo>
                  <a:pt x="305539" y="322959"/>
                </a:moveTo>
                <a:cubicBezTo>
                  <a:pt x="160396" y="187794"/>
                  <a:pt x="15254" y="52630"/>
                  <a:pt x="316425" y="18159"/>
                </a:cubicBezTo>
                <a:cubicBezTo>
                  <a:pt x="617596" y="-16312"/>
                  <a:pt x="1854939" y="-10870"/>
                  <a:pt x="2112567" y="116130"/>
                </a:cubicBezTo>
                <a:cubicBezTo>
                  <a:pt x="2370195" y="243130"/>
                  <a:pt x="1916624" y="669488"/>
                  <a:pt x="1862196" y="780159"/>
                </a:cubicBezTo>
                <a:cubicBezTo>
                  <a:pt x="1807768" y="890830"/>
                  <a:pt x="1785996" y="780159"/>
                  <a:pt x="1785996" y="780159"/>
                </a:cubicBezTo>
                <a:cubicBezTo>
                  <a:pt x="1497525" y="769273"/>
                  <a:pt x="412581" y="807374"/>
                  <a:pt x="131367" y="714845"/>
                </a:cubicBezTo>
                <a:cubicBezTo>
                  <a:pt x="-149847" y="622316"/>
                  <a:pt x="109596" y="286673"/>
                  <a:pt x="98710" y="224987"/>
                </a:cubicBezTo>
                <a:cubicBezTo>
                  <a:pt x="87824" y="163301"/>
                  <a:pt x="76938" y="254015"/>
                  <a:pt x="66053" y="34473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36918135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pic>
        <p:nvPicPr>
          <p:cNvPr id="8" name="7 Imagen"/>
          <p:cNvPicPr>
            <a:picLocks noChangeAspect="1"/>
          </p:cNvPicPr>
          <p:nvPr/>
        </p:nvPicPr>
        <p:blipFill rotWithShape="1">
          <a:blip r:embed="rId4" cstate="print">
            <a:extLst>
              <a:ext uri="{28A0092B-C50C-407E-A947-70E740481C1C}">
                <a14:useLocalDpi xmlns:a14="http://schemas.microsoft.com/office/drawing/2010/main" val="0"/>
              </a:ext>
            </a:extLst>
          </a:blip>
          <a:srcRect t="5464" b="4477"/>
          <a:stretch/>
        </p:blipFill>
        <p:spPr>
          <a:xfrm>
            <a:off x="251490" y="930442"/>
            <a:ext cx="8256557" cy="5261811"/>
          </a:xfrm>
          <a:prstGeom prst="rect">
            <a:avLst/>
          </a:prstGeom>
        </p:spPr>
      </p:pic>
      <p:sp>
        <p:nvSpPr>
          <p:cNvPr id="10" name="9 Rectángulo"/>
          <p:cNvSpPr/>
          <p:nvPr/>
        </p:nvSpPr>
        <p:spPr>
          <a:xfrm>
            <a:off x="467544" y="270235"/>
            <a:ext cx="6463988" cy="2731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Rectángulo"/>
          <p:cNvSpPr/>
          <p:nvPr/>
        </p:nvSpPr>
        <p:spPr>
          <a:xfrm>
            <a:off x="467544" y="250999"/>
            <a:ext cx="6463987" cy="307777"/>
          </a:xfrm>
          <a:prstGeom prst="rect">
            <a:avLst/>
          </a:prstGeom>
        </p:spPr>
        <p:txBody>
          <a:bodyPr wrap="square">
            <a:spAutoFit/>
          </a:bodyPr>
          <a:lstStyle/>
          <a:p>
            <a:pPr algn="just"/>
            <a:r>
              <a:rPr lang="es-EC" sz="1400" b="1" dirty="0">
                <a:solidFill>
                  <a:srgbClr val="FFFFFF"/>
                </a:solidFill>
                <a:latin typeface="Century Gothic"/>
                <a:cs typeface="Century Gothic"/>
              </a:rPr>
              <a:t> ESQUEMA  DE MODELO PROPUESTO</a:t>
            </a:r>
          </a:p>
        </p:txBody>
      </p:sp>
    </p:spTree>
    <p:extLst>
      <p:ext uri="{BB962C8B-B14F-4D97-AF65-F5344CB8AC3E}">
        <p14:creationId xmlns:p14="http://schemas.microsoft.com/office/powerpoint/2010/main" val="36918135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sp>
        <p:nvSpPr>
          <p:cNvPr id="11" name="10 CuadroTexto"/>
          <p:cNvSpPr txBox="1"/>
          <p:nvPr/>
        </p:nvSpPr>
        <p:spPr>
          <a:xfrm>
            <a:off x="4932039" y="1235193"/>
            <a:ext cx="3349783" cy="4801314"/>
          </a:xfrm>
          <a:prstGeom prst="rect">
            <a:avLst/>
          </a:prstGeom>
          <a:noFill/>
        </p:spPr>
        <p:txBody>
          <a:bodyPr wrap="square" rtlCol="0">
            <a:spAutoFit/>
          </a:bodyPr>
          <a:lstStyle/>
          <a:p>
            <a:pPr algn="just"/>
            <a:r>
              <a:rPr lang="es-EC" dirty="0" smtClean="0"/>
              <a:t>Siendo el espacio publico el articulador de las actividades urbanas en el cual se dan las interrelaciones sociales constituye la esencia misma de la ciudad inclusiva, por lo que el </a:t>
            </a:r>
            <a:r>
              <a:rPr lang="es-EC" dirty="0" err="1" smtClean="0"/>
              <a:t>POUC</a:t>
            </a:r>
            <a:r>
              <a:rPr lang="es-EC" dirty="0" smtClean="0"/>
              <a:t> plantea la mejora cuantitativa y cualitativa de los mismos tanto en el área urbana como en el periurbano.</a:t>
            </a:r>
          </a:p>
          <a:p>
            <a:pPr algn="just"/>
            <a:endParaRPr lang="es-EC" dirty="0"/>
          </a:p>
          <a:p>
            <a:pPr algn="just"/>
            <a:r>
              <a:rPr lang="es-EC" dirty="0" smtClean="0"/>
              <a:t>Se plantea un sistema de áreas verdes y espacio publico articulado a través de los ríos, sistema que a su vez contribuirá a mejorar la calidad del paisaje y del medio ambiente.</a:t>
            </a:r>
            <a:endParaRPr lang="es-EC" dirty="0"/>
          </a:p>
        </p:txBody>
      </p:sp>
      <p:sp>
        <p:nvSpPr>
          <p:cNvPr id="12" name="11 Rectángulo"/>
          <p:cNvSpPr/>
          <p:nvPr/>
        </p:nvSpPr>
        <p:spPr>
          <a:xfrm>
            <a:off x="467544" y="254193"/>
            <a:ext cx="6463988" cy="2731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
        <p:nvSpPr>
          <p:cNvPr id="13" name="12 Rectángulo"/>
          <p:cNvSpPr/>
          <p:nvPr/>
        </p:nvSpPr>
        <p:spPr>
          <a:xfrm>
            <a:off x="467544" y="234072"/>
            <a:ext cx="6463987" cy="307777"/>
          </a:xfrm>
          <a:prstGeom prst="rect">
            <a:avLst/>
          </a:prstGeom>
        </p:spPr>
        <p:txBody>
          <a:bodyPr wrap="square">
            <a:spAutoFit/>
          </a:bodyPr>
          <a:lstStyle/>
          <a:p>
            <a:pPr algn="just"/>
            <a:r>
              <a:rPr lang="es-BO" sz="1400" b="1" dirty="0" smtClean="0">
                <a:solidFill>
                  <a:schemeClr val="bg1"/>
                </a:solidFill>
                <a:latin typeface="Century Gothic" pitchFamily="34" charset="0"/>
              </a:rPr>
              <a:t>DISTRIBUCIÓN EQUITATIVA DEL ESPACIO PUBLICO</a:t>
            </a:r>
            <a:endParaRPr lang="es-BO" sz="1400" b="1" dirty="0">
              <a:solidFill>
                <a:schemeClr val="bg1"/>
              </a:solidFill>
              <a:latin typeface="Century Gothic" pitchFamily="34" charset="0"/>
            </a:endParaRPr>
          </a:p>
        </p:txBody>
      </p:sp>
      <p:pic>
        <p:nvPicPr>
          <p:cNvPr id="10" name="Imagen 10" descr="image.jpeg"/>
          <p:cNvPicPr>
            <a:picLocks noChangeAspect="1"/>
          </p:cNvPicPr>
          <p:nvPr/>
        </p:nvPicPr>
        <p:blipFill>
          <a:blip r:embed="rId4"/>
          <a:stretch>
            <a:fillRect/>
          </a:stretch>
        </p:blipFill>
        <p:spPr>
          <a:xfrm>
            <a:off x="1355416" y="574641"/>
            <a:ext cx="2344122" cy="1708904"/>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3" descr="C:\Users\Administrador\Desktop\plaza la merc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7508" y="2290650"/>
            <a:ext cx="2839938" cy="1893292"/>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5" name="Picture 3" descr="C:\Users\Administrador\Desktop\plaza la merce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894" y="4365104"/>
            <a:ext cx="2839938" cy="1893292"/>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888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pic>
        <p:nvPicPr>
          <p:cNvPr id="9" name="8 Imagen"/>
          <p:cNvPicPr>
            <a:picLocks noChangeAspect="1"/>
          </p:cNvPicPr>
          <p:nvPr/>
        </p:nvPicPr>
        <p:blipFill rotWithShape="1">
          <a:blip r:embed="rId4" cstate="print">
            <a:extLst>
              <a:ext uri="{28A0092B-C50C-407E-A947-70E740481C1C}">
                <a14:useLocalDpi xmlns:a14="http://schemas.microsoft.com/office/drawing/2010/main" val="0"/>
              </a:ext>
            </a:extLst>
          </a:blip>
          <a:srcRect l="2639" t="7995" r="18056" b="11881"/>
          <a:stretch/>
        </p:blipFill>
        <p:spPr>
          <a:xfrm>
            <a:off x="827583" y="616038"/>
            <a:ext cx="4248471" cy="3037261"/>
          </a:xfrm>
          <a:prstGeom prst="rect">
            <a:avLst/>
          </a:prstGeom>
        </p:spPr>
      </p:pic>
      <p:sp>
        <p:nvSpPr>
          <p:cNvPr id="2" name="1 CuadroTexto"/>
          <p:cNvSpPr txBox="1"/>
          <p:nvPr/>
        </p:nvSpPr>
        <p:spPr>
          <a:xfrm>
            <a:off x="5346427" y="1971527"/>
            <a:ext cx="3143959" cy="3139321"/>
          </a:xfrm>
          <a:prstGeom prst="rect">
            <a:avLst/>
          </a:prstGeom>
          <a:noFill/>
        </p:spPr>
        <p:txBody>
          <a:bodyPr wrap="square" rtlCol="0">
            <a:spAutoFit/>
          </a:bodyPr>
          <a:lstStyle/>
          <a:p>
            <a:r>
              <a:rPr lang="es-EC" dirty="0" smtClean="0"/>
              <a:t>El Modelo Poli céntrico – centralidades-  Fortalece el concepto de ciudad inclusiva al posibilitar un mayor acceso y facilidad para realizar las actividades de abastecimiento, gestión, recreación, etc</a:t>
            </a:r>
            <a:r>
              <a:rPr lang="es-EC" dirty="0"/>
              <a:t>. </a:t>
            </a:r>
            <a:r>
              <a:rPr lang="es-EC" dirty="0" smtClean="0"/>
              <a:t>disminuyendo la </a:t>
            </a:r>
            <a:r>
              <a:rPr lang="es-EC" dirty="0"/>
              <a:t>movilidad </a:t>
            </a:r>
            <a:r>
              <a:rPr lang="es-EC" dirty="0" smtClean="0"/>
              <a:t>innecesaria y la excesiva dependencia con el centro.</a:t>
            </a:r>
          </a:p>
          <a:p>
            <a:endParaRPr lang="es-EC" dirty="0"/>
          </a:p>
        </p:txBody>
      </p:sp>
      <p:sp>
        <p:nvSpPr>
          <p:cNvPr id="11" name="10 Rectángulo"/>
          <p:cNvSpPr/>
          <p:nvPr/>
        </p:nvSpPr>
        <p:spPr>
          <a:xfrm>
            <a:off x="467544" y="270235"/>
            <a:ext cx="6463988" cy="2731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
        <p:nvSpPr>
          <p:cNvPr id="12" name="11 Rectángulo"/>
          <p:cNvSpPr/>
          <p:nvPr/>
        </p:nvSpPr>
        <p:spPr>
          <a:xfrm>
            <a:off x="467544" y="234072"/>
            <a:ext cx="6463987" cy="372409"/>
          </a:xfrm>
          <a:prstGeom prst="rect">
            <a:avLst/>
          </a:prstGeom>
        </p:spPr>
        <p:txBody>
          <a:bodyPr wrap="square">
            <a:spAutoFit/>
          </a:bodyPr>
          <a:lstStyle/>
          <a:p>
            <a:r>
              <a:rPr lang="es-EC" sz="1600" b="1" dirty="0">
                <a:solidFill>
                  <a:schemeClr val="bg1"/>
                </a:solidFill>
                <a:cs typeface="Arial" pitchFamily="34" charset="0"/>
              </a:rPr>
              <a:t>CENTRALIDADES</a:t>
            </a:r>
          </a:p>
        </p:txBody>
      </p:sp>
      <p:pic>
        <p:nvPicPr>
          <p:cNvPr id="10" name="Picture 5" descr="C:\Users\dzhindon\Desktop\PLANOS\PresnLa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1" t="11519" r="17866" b="11000"/>
          <a:stretch/>
        </p:blipFill>
        <p:spPr bwMode="auto">
          <a:xfrm>
            <a:off x="981052" y="3420098"/>
            <a:ext cx="4095003" cy="2827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4016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sp>
        <p:nvSpPr>
          <p:cNvPr id="11" name="10 Rectángulo"/>
          <p:cNvSpPr/>
          <p:nvPr/>
        </p:nvSpPr>
        <p:spPr>
          <a:xfrm>
            <a:off x="467544" y="270235"/>
            <a:ext cx="6463988" cy="2731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
        <p:nvSpPr>
          <p:cNvPr id="12" name="11 Rectángulo"/>
          <p:cNvSpPr/>
          <p:nvPr/>
        </p:nvSpPr>
        <p:spPr>
          <a:xfrm>
            <a:off x="467544" y="234072"/>
            <a:ext cx="6463987" cy="338554"/>
          </a:xfrm>
          <a:prstGeom prst="rect">
            <a:avLst/>
          </a:prstGeom>
        </p:spPr>
        <p:txBody>
          <a:bodyPr wrap="square">
            <a:spAutoFit/>
          </a:bodyPr>
          <a:lstStyle/>
          <a:p>
            <a:r>
              <a:rPr lang="es-EC" sz="1600" b="1" dirty="0" smtClean="0">
                <a:solidFill>
                  <a:schemeClr val="bg1"/>
                </a:solidFill>
                <a:cs typeface="Arial" pitchFamily="34" charset="0"/>
              </a:rPr>
              <a:t>USO DE SUELO</a:t>
            </a:r>
            <a:endParaRPr lang="es-EC" sz="1600" b="1" dirty="0">
              <a:solidFill>
                <a:schemeClr val="bg1"/>
              </a:solidFill>
              <a:cs typeface="Arial" pitchFamily="34" charset="0"/>
            </a:endParaRPr>
          </a:p>
        </p:txBody>
      </p:sp>
      <p:pic>
        <p:nvPicPr>
          <p:cNvPr id="13" name="0 Imagen"/>
          <p:cNvPicPr/>
          <p:nvPr/>
        </p:nvPicPr>
        <p:blipFill rotWithShape="1">
          <a:blip r:embed="rId4" cstate="print">
            <a:extLst>
              <a:ext uri="{28A0092B-C50C-407E-A947-70E740481C1C}">
                <a14:useLocalDpi xmlns:a14="http://schemas.microsoft.com/office/drawing/2010/main" val="0"/>
              </a:ext>
            </a:extLst>
          </a:blip>
          <a:srcRect l="3469" t="17021" r="25026" b="17784"/>
          <a:stretch/>
        </p:blipFill>
        <p:spPr bwMode="auto">
          <a:xfrm>
            <a:off x="153647" y="1319170"/>
            <a:ext cx="5040560" cy="3252198"/>
          </a:xfrm>
          <a:prstGeom prst="rect">
            <a:avLst/>
          </a:prstGeom>
          <a:ln>
            <a:noFill/>
          </a:ln>
          <a:extLst>
            <a:ext uri="{53640926-AAD7-44D8-BBD7-CCE9431645EC}">
              <a14:shadowObscured xmlns:a14="http://schemas.microsoft.com/office/drawing/2010/main"/>
            </a:ext>
          </a:extLst>
        </p:spPr>
      </p:pic>
      <p:sp>
        <p:nvSpPr>
          <p:cNvPr id="3" name="2 Rectángulo"/>
          <p:cNvSpPr/>
          <p:nvPr/>
        </p:nvSpPr>
        <p:spPr>
          <a:xfrm>
            <a:off x="683567" y="5301208"/>
            <a:ext cx="7571749" cy="923330"/>
          </a:xfrm>
          <a:prstGeom prst="rect">
            <a:avLst/>
          </a:prstGeom>
        </p:spPr>
        <p:txBody>
          <a:bodyPr wrap="square">
            <a:spAutoFit/>
          </a:bodyPr>
          <a:lstStyle/>
          <a:p>
            <a:r>
              <a:rPr lang="es-EC" dirty="0"/>
              <a:t>Propicia que las personas </a:t>
            </a:r>
            <a:r>
              <a:rPr lang="es-EC" dirty="0" smtClean="0"/>
              <a:t>en general y especialmente aquellas con </a:t>
            </a:r>
            <a:r>
              <a:rPr lang="es-EC" dirty="0"/>
              <a:t>limitaciones para la movilidad accedan con mayor facilidad y sin desplazamientos largos a servicios varios.</a:t>
            </a:r>
          </a:p>
        </p:txBody>
      </p:sp>
      <p:sp>
        <p:nvSpPr>
          <p:cNvPr id="8" name="7 Rectángulo"/>
          <p:cNvSpPr/>
          <p:nvPr/>
        </p:nvSpPr>
        <p:spPr>
          <a:xfrm>
            <a:off x="5194207" y="821611"/>
            <a:ext cx="3263178" cy="4247317"/>
          </a:xfrm>
          <a:prstGeom prst="rect">
            <a:avLst/>
          </a:prstGeom>
        </p:spPr>
        <p:txBody>
          <a:bodyPr wrap="square">
            <a:spAutoFit/>
          </a:bodyPr>
          <a:lstStyle/>
          <a:p>
            <a:r>
              <a:rPr lang="es-EC" dirty="0" smtClean="0"/>
              <a:t>La diversificación </a:t>
            </a:r>
            <a:r>
              <a:rPr lang="es-EC" dirty="0"/>
              <a:t>o mixtura de usos de suelo, sustentan un modelo  económico y territorial más cercano a la eficiencia y por tanto más cercano a criterios de sostenibilidad y </a:t>
            </a:r>
            <a:r>
              <a:rPr lang="es-EC" dirty="0" smtClean="0"/>
              <a:t>sustentabilidad.</a:t>
            </a:r>
          </a:p>
          <a:p>
            <a:endParaRPr lang="es-EC" dirty="0"/>
          </a:p>
          <a:p>
            <a:r>
              <a:rPr lang="es-EC" dirty="0"/>
              <a:t>C</a:t>
            </a:r>
            <a:r>
              <a:rPr lang="es-EC" dirty="0" smtClean="0"/>
              <a:t>uando </a:t>
            </a:r>
            <a:r>
              <a:rPr lang="es-EC" dirty="0"/>
              <a:t>los usos residenciales, comerciales, recreacionales y culturales se combinan equilibradamente con las funciones presentes en el territorio, se crea un mercado para tiendas y servicios que dinamizan los entornos </a:t>
            </a:r>
            <a:r>
              <a:rPr lang="es-EC" dirty="0" smtClean="0"/>
              <a:t>urbanos</a:t>
            </a:r>
            <a:r>
              <a:rPr lang="es-EC" dirty="0"/>
              <a:t>.</a:t>
            </a:r>
            <a:endParaRPr lang="en-US" dirty="0"/>
          </a:p>
        </p:txBody>
      </p:sp>
      <p:sp>
        <p:nvSpPr>
          <p:cNvPr id="14" name="13 Rectángulo"/>
          <p:cNvSpPr/>
          <p:nvPr/>
        </p:nvSpPr>
        <p:spPr>
          <a:xfrm>
            <a:off x="683566" y="4607263"/>
            <a:ext cx="7571749" cy="369332"/>
          </a:xfrm>
          <a:prstGeom prst="rect">
            <a:avLst/>
          </a:prstGeom>
        </p:spPr>
        <p:txBody>
          <a:bodyPr wrap="square">
            <a:spAutoFit/>
          </a:bodyPr>
          <a:lstStyle/>
          <a:p>
            <a:r>
              <a:rPr lang="es-EC" dirty="0" smtClean="0"/>
              <a:t>Uso Principal : Vivienda</a:t>
            </a:r>
            <a:endParaRPr lang="es-EC" dirty="0"/>
          </a:p>
        </p:txBody>
      </p:sp>
    </p:spTree>
    <p:extLst>
      <p:ext uri="{BB962C8B-B14F-4D97-AF65-F5344CB8AC3E}">
        <p14:creationId xmlns:p14="http://schemas.microsoft.com/office/powerpoint/2010/main" val="9196133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pic>
        <p:nvPicPr>
          <p:cNvPr id="1027" name="Picture 3" descr="C:\Users\dzhindon\Desktop\PLANOS\PresnLa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277" t="7599" r="19756" b="9225"/>
          <a:stretch/>
        </p:blipFill>
        <p:spPr bwMode="auto">
          <a:xfrm>
            <a:off x="289472" y="1180143"/>
            <a:ext cx="5544803" cy="4534482"/>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827583" y="5807005"/>
            <a:ext cx="7680463" cy="646331"/>
          </a:xfrm>
          <a:prstGeom prst="rect">
            <a:avLst/>
          </a:prstGeom>
          <a:noFill/>
        </p:spPr>
        <p:txBody>
          <a:bodyPr wrap="square" rtlCol="0">
            <a:spAutoFit/>
          </a:bodyPr>
          <a:lstStyle/>
          <a:p>
            <a:r>
              <a:rPr lang="es-EC" dirty="0" smtClean="0"/>
              <a:t>El Equipamiento en las áreas periurbanas, cuyo déficit es muy alto, contribuirá sustantivamente a fomentar la ciudad inclusiva.</a:t>
            </a:r>
            <a:endParaRPr lang="es-EC" dirty="0"/>
          </a:p>
        </p:txBody>
      </p:sp>
      <p:sp>
        <p:nvSpPr>
          <p:cNvPr id="14" name="13 Rectángulo"/>
          <p:cNvSpPr/>
          <p:nvPr/>
        </p:nvSpPr>
        <p:spPr>
          <a:xfrm>
            <a:off x="467544" y="254193"/>
            <a:ext cx="6463988" cy="2731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
        <p:nvSpPr>
          <p:cNvPr id="15" name="14 Rectángulo"/>
          <p:cNvSpPr/>
          <p:nvPr/>
        </p:nvSpPr>
        <p:spPr>
          <a:xfrm>
            <a:off x="467544" y="234072"/>
            <a:ext cx="6463987" cy="307777"/>
          </a:xfrm>
          <a:prstGeom prst="rect">
            <a:avLst/>
          </a:prstGeom>
        </p:spPr>
        <p:txBody>
          <a:bodyPr wrap="square">
            <a:spAutoFit/>
          </a:bodyPr>
          <a:lstStyle/>
          <a:p>
            <a:r>
              <a:rPr lang="es-EC" sz="1400" b="1" dirty="0">
                <a:solidFill>
                  <a:schemeClr val="bg1"/>
                </a:solidFill>
                <a:latin typeface="Arial" pitchFamily="34" charset="0"/>
                <a:cs typeface="Arial" pitchFamily="34" charset="0"/>
              </a:rPr>
              <a:t>DISTRIBUCIÓN DE EQUIPAMIENTO ZONAL Y DISTRITAL</a:t>
            </a:r>
          </a:p>
        </p:txBody>
      </p:sp>
      <p:sp>
        <p:nvSpPr>
          <p:cNvPr id="12" name="11 CuadroTexto"/>
          <p:cNvSpPr txBox="1"/>
          <p:nvPr/>
        </p:nvSpPr>
        <p:spPr>
          <a:xfrm>
            <a:off x="5834274" y="1180143"/>
            <a:ext cx="2554149" cy="4093428"/>
          </a:xfrm>
          <a:prstGeom prst="rect">
            <a:avLst/>
          </a:prstGeom>
          <a:noFill/>
        </p:spPr>
        <p:txBody>
          <a:bodyPr wrap="square" rtlCol="0">
            <a:spAutoFit/>
          </a:bodyPr>
          <a:lstStyle/>
          <a:p>
            <a:pPr algn="just"/>
            <a:r>
              <a:rPr lang="es-EC" sz="2000" dirty="0" smtClean="0"/>
              <a:t>La distribución equilibrada del equipamiento facilita que las personas de diferentes sectores urbanos cuenten con servicios sociales – equipamientos cercanos y se desplacen en función del servicio especializado que se requiera.</a:t>
            </a:r>
            <a:endParaRPr lang="es-EC" sz="2000" dirty="0"/>
          </a:p>
        </p:txBody>
      </p:sp>
    </p:spTree>
    <p:extLst>
      <p:ext uri="{BB962C8B-B14F-4D97-AF65-F5344CB8AC3E}">
        <p14:creationId xmlns:p14="http://schemas.microsoft.com/office/powerpoint/2010/main" val="24849845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sp>
        <p:nvSpPr>
          <p:cNvPr id="11" name="10 Rectángulo"/>
          <p:cNvSpPr/>
          <p:nvPr/>
        </p:nvSpPr>
        <p:spPr>
          <a:xfrm>
            <a:off x="611560" y="815894"/>
            <a:ext cx="7488832" cy="5262979"/>
          </a:xfrm>
          <a:prstGeom prst="rect">
            <a:avLst/>
          </a:prstGeom>
        </p:spPr>
        <p:txBody>
          <a:bodyPr wrap="square">
            <a:spAutoFit/>
          </a:bodyPr>
          <a:lstStyle/>
          <a:p>
            <a:pPr algn="just"/>
            <a:r>
              <a:rPr lang="es-ES" sz="2400" dirty="0"/>
              <a:t>El </a:t>
            </a:r>
            <a:r>
              <a:rPr lang="es-ES" sz="2400" b="1" dirty="0" smtClean="0"/>
              <a:t>Plan de </a:t>
            </a:r>
            <a:r>
              <a:rPr lang="es-ES" sz="2400" b="1" dirty="0"/>
              <a:t>Ordenación </a:t>
            </a:r>
            <a:r>
              <a:rPr lang="es-ES" sz="2400" b="1" dirty="0" smtClean="0"/>
              <a:t>Urbana de Cuenca </a:t>
            </a:r>
            <a:r>
              <a:rPr lang="es-ES" sz="2400" dirty="0" smtClean="0"/>
              <a:t> (</a:t>
            </a:r>
            <a:r>
              <a:rPr lang="es-ES" sz="2400" b="1" dirty="0" smtClean="0"/>
              <a:t>POUC</a:t>
            </a:r>
            <a:r>
              <a:rPr lang="es-ES" sz="2400" dirty="0" smtClean="0"/>
              <a:t>) </a:t>
            </a:r>
            <a:r>
              <a:rPr lang="es-ES" sz="2400" dirty="0"/>
              <a:t>es un instrumento de </a:t>
            </a:r>
            <a:r>
              <a:rPr lang="es-ES" sz="2400" dirty="0">
                <a:hlinkClick r:id="rId4" tooltip="Planeamiento general (aún no redactado)"/>
              </a:rPr>
              <a:t>planeamiento </a:t>
            </a:r>
            <a:r>
              <a:rPr lang="es-ES" sz="2400" dirty="0" smtClean="0">
                <a:hlinkClick r:id="rId4" tooltip="Planeamiento general (aún no redactado)"/>
              </a:rPr>
              <a:t>general</a:t>
            </a:r>
            <a:r>
              <a:rPr lang="es-ES" sz="2400" dirty="0" smtClean="0"/>
              <a:t>, al mismo tiempo integral del territorio considerado como urbano, que tiene como referente el Plan de Desarrollo y Ordenamiento Territorial Cantonal </a:t>
            </a:r>
            <a:r>
              <a:rPr lang="es-ES" sz="2400" dirty="0" err="1" smtClean="0"/>
              <a:t>PDOT</a:t>
            </a:r>
            <a:r>
              <a:rPr lang="es-ES" sz="2400" dirty="0" smtClean="0"/>
              <a:t>.</a:t>
            </a:r>
          </a:p>
          <a:p>
            <a:pPr algn="just"/>
            <a:endParaRPr lang="es-ES" sz="2400" dirty="0" smtClean="0"/>
          </a:p>
          <a:p>
            <a:pPr algn="just"/>
            <a:r>
              <a:rPr lang="es-ES" sz="2400" dirty="0" smtClean="0"/>
              <a:t>Define un Modelo de ciudad y en base a éste  el  POUC clasifica el suelo ,  </a:t>
            </a:r>
            <a:r>
              <a:rPr lang="es-ES" sz="2400" dirty="0"/>
              <a:t>determina el régimen aplicable a cada clase de suelo</a:t>
            </a:r>
            <a:r>
              <a:rPr lang="es-ES" sz="2400" dirty="0" smtClean="0"/>
              <a:t>, distribuye la población, establece las determinaciones de uso y ocupación,  define </a:t>
            </a:r>
            <a:r>
              <a:rPr lang="es-ES" sz="2400" dirty="0"/>
              <a:t>los elementos fundamentales del sistema de </a:t>
            </a:r>
            <a:r>
              <a:rPr lang="es-ES" sz="2400" dirty="0" smtClean="0"/>
              <a:t>equipamientos, establece lineamientos y políticas para la movilidad motorizada y no motorizada y formula una ordenanza y normas que sirven de fundamento para la gestión del Plan.</a:t>
            </a:r>
            <a:endParaRPr lang="es-EC" sz="2400" dirty="0"/>
          </a:p>
        </p:txBody>
      </p:sp>
    </p:spTree>
    <p:extLst>
      <p:ext uri="{BB962C8B-B14F-4D97-AF65-F5344CB8AC3E}">
        <p14:creationId xmlns:p14="http://schemas.microsoft.com/office/powerpoint/2010/main" val="26620530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8149" y="2671827"/>
            <a:ext cx="4199741" cy="4217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924204" y="2864896"/>
            <a:ext cx="4163837" cy="1267627"/>
          </a:xfr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2700000" scaled="1"/>
            <a:tileRect/>
          </a:gradFill>
          <a:ln>
            <a:noFill/>
          </a:ln>
          <a:effectLst>
            <a:innerShdw blurRad="63500" dist="50800" dir="5400000">
              <a:prstClr val="black">
                <a:alpha val="50000"/>
              </a:prstClr>
            </a:innerShdw>
          </a:effectLst>
        </p:spPr>
        <p:txBody>
          <a:bodyPr>
            <a:normAutofit fontScale="90000"/>
          </a:bodyPr>
          <a:lstStyle/>
          <a:p>
            <a:r>
              <a:rPr lang="en-US" sz="2500" dirty="0" smtClean="0">
                <a:solidFill>
                  <a:schemeClr val="bg1"/>
                </a:solidFill>
              </a:rPr>
              <a:t/>
            </a:r>
            <a:br>
              <a:rPr lang="en-US" sz="2500" dirty="0" smtClean="0">
                <a:solidFill>
                  <a:schemeClr val="bg1"/>
                </a:solidFill>
              </a:rPr>
            </a:br>
            <a:r>
              <a:rPr lang="en-US" sz="2500" dirty="0" smtClean="0">
                <a:solidFill>
                  <a:schemeClr val="bg1"/>
                </a:solidFill>
              </a:rPr>
              <a:t>PROBLEMAS MOVILIDAD (TRÁNSITO Y TRANSPORTE) Y VIALIDAD </a:t>
            </a:r>
            <a:endParaRPr lang="es-BO" sz="2500" dirty="0">
              <a:solidFill>
                <a:schemeClr val="bg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7957" y="2324270"/>
            <a:ext cx="2411759" cy="234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8706" y="4707380"/>
            <a:ext cx="2411759"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039" y="2227199"/>
            <a:ext cx="2257767" cy="388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22 Imagen"/>
          <p:cNvPicPr/>
          <p:nvPr/>
        </p:nvPicPr>
        <p:blipFill>
          <a:blip r:embed="rId6">
            <a:extLst>
              <a:ext uri="{28A0092B-C50C-407E-A947-70E740481C1C}">
                <a14:useLocalDpi xmlns:a14="http://schemas.microsoft.com/office/drawing/2010/main" val="0"/>
              </a:ext>
            </a:extLst>
          </a:blip>
          <a:stretch>
            <a:fillRect/>
          </a:stretch>
        </p:blipFill>
        <p:spPr>
          <a:xfrm>
            <a:off x="539552" y="6116565"/>
            <a:ext cx="1101090" cy="427990"/>
          </a:xfrm>
          <a:prstGeom prst="rect">
            <a:avLst/>
          </a:prstGeom>
        </p:spPr>
      </p:pic>
      <p:grpSp>
        <p:nvGrpSpPr>
          <p:cNvPr id="24" name="23 Grupo"/>
          <p:cNvGrpSpPr/>
          <p:nvPr/>
        </p:nvGrpSpPr>
        <p:grpSpPr>
          <a:xfrm>
            <a:off x="1227869" y="7531"/>
            <a:ext cx="6694898" cy="2664296"/>
            <a:chOff x="1401697" y="2111564"/>
            <a:chExt cx="6748401" cy="2685588"/>
          </a:xfrm>
        </p:grpSpPr>
        <p:pic>
          <p:nvPicPr>
            <p:cNvPr id="2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1697" y="2111564"/>
              <a:ext cx="6653691"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25 Elipse"/>
            <p:cNvSpPr/>
            <p:nvPr/>
          </p:nvSpPr>
          <p:spPr>
            <a:xfrm>
              <a:off x="4283968" y="4487828"/>
              <a:ext cx="625770"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7" name="26 Elipse"/>
            <p:cNvSpPr/>
            <p:nvPr/>
          </p:nvSpPr>
          <p:spPr>
            <a:xfrm>
              <a:off x="4403687" y="3047668"/>
              <a:ext cx="625770"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8" name="27 Elipse"/>
            <p:cNvSpPr/>
            <p:nvPr/>
          </p:nvSpPr>
          <p:spPr>
            <a:xfrm>
              <a:off x="7524328" y="3047668"/>
              <a:ext cx="625770"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29" name="28 Elipse"/>
            <p:cNvSpPr/>
            <p:nvPr/>
          </p:nvSpPr>
          <p:spPr>
            <a:xfrm>
              <a:off x="7429618" y="4487828"/>
              <a:ext cx="625770"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30" name="29 Elipse"/>
            <p:cNvSpPr/>
            <p:nvPr/>
          </p:nvSpPr>
          <p:spPr>
            <a:xfrm>
              <a:off x="6732240" y="4509120"/>
              <a:ext cx="432048"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sp>
          <p:nvSpPr>
            <p:cNvPr id="31" name="30 Elipse"/>
            <p:cNvSpPr/>
            <p:nvPr/>
          </p:nvSpPr>
          <p:spPr>
            <a:xfrm>
              <a:off x="6732240" y="3047668"/>
              <a:ext cx="432048"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prstClr val="white"/>
                </a:solidFill>
              </a:endParaRPr>
            </a:p>
          </p:txBody>
        </p:sp>
      </p:grpSp>
    </p:spTree>
    <p:extLst>
      <p:ext uri="{BB962C8B-B14F-4D97-AF65-F5344CB8AC3E}">
        <p14:creationId xmlns:p14="http://schemas.microsoft.com/office/powerpoint/2010/main" val="17492176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txBox="1">
            <a:spLocks/>
          </p:cNvSpPr>
          <p:nvPr/>
        </p:nvSpPr>
        <p:spPr>
          <a:xfrm>
            <a:off x="1043608" y="1091858"/>
            <a:ext cx="7615148" cy="680958"/>
          </a:xfrm>
          <a:prstGeom prst="rect">
            <a:avLst/>
          </a:prstGeom>
          <a:solidFill>
            <a:schemeClr val="tx2"/>
          </a:solidFill>
          <a:ln>
            <a:noFill/>
          </a:ln>
          <a:effectLst>
            <a:innerShdw blurRad="63500" dist="50800" dir="5400000">
              <a:prstClr val="black">
                <a:alpha val="50000"/>
              </a:prstClr>
            </a:inn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1800" dirty="0">
                <a:solidFill>
                  <a:prstClr val="white"/>
                </a:solidFill>
                <a:latin typeface="Century Gothic" pitchFamily="34" charset="0"/>
              </a:rPr>
              <a:t>1. DISMINUCIÓN DE LA EFICIENCIA EN INFRAESTRUCTURA VIAL</a:t>
            </a:r>
            <a:endParaRPr lang="es-BO" sz="1800" dirty="0">
              <a:solidFill>
                <a:prstClr val="white"/>
              </a:solidFill>
              <a:latin typeface="Century Gothic" pitchFamily="34" charset="0"/>
            </a:endParaRPr>
          </a:p>
        </p:txBody>
      </p:sp>
      <p:cxnSp>
        <p:nvCxnSpPr>
          <p:cNvPr id="7" name="6 Conector recto"/>
          <p:cNvCxnSpPr/>
          <p:nvPr/>
        </p:nvCxnSpPr>
        <p:spPr>
          <a:xfrm>
            <a:off x="1043608" y="939166"/>
            <a:ext cx="7615148" cy="0"/>
          </a:xfrm>
          <a:prstGeom prst="line">
            <a:avLst/>
          </a:prstGeom>
          <a:ln w="9525" cmpd="thickThin">
            <a:solidFill>
              <a:srgbClr val="C00000"/>
            </a:solidFill>
          </a:ln>
        </p:spPr>
        <p:style>
          <a:lnRef idx="3">
            <a:schemeClr val="accent2"/>
          </a:lnRef>
          <a:fillRef idx="0">
            <a:schemeClr val="accent2"/>
          </a:fillRef>
          <a:effectRef idx="2">
            <a:schemeClr val="accent2"/>
          </a:effectRef>
          <a:fontRef idx="minor">
            <a:schemeClr val="tx1"/>
          </a:fontRef>
        </p:style>
      </p:cxnSp>
      <p:pic>
        <p:nvPicPr>
          <p:cNvPr id="1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750006"/>
            <a:ext cx="3528392" cy="288032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750006"/>
            <a:ext cx="3528392" cy="28837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Distinto de"/>
          <p:cNvSpPr/>
          <p:nvPr/>
        </p:nvSpPr>
        <p:spPr>
          <a:xfrm>
            <a:off x="4107103" y="4005064"/>
            <a:ext cx="1008112" cy="504056"/>
          </a:xfrm>
          <a:prstGeom prst="mathNotEqua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C">
              <a:solidFill>
                <a:srgbClr val="FF0000"/>
              </a:solidFill>
            </a:endParaRPr>
          </a:p>
        </p:txBody>
      </p:sp>
      <p:sp>
        <p:nvSpPr>
          <p:cNvPr id="11" name="48 CuadroTexto"/>
          <p:cNvSpPr txBox="1"/>
          <p:nvPr/>
        </p:nvSpPr>
        <p:spPr>
          <a:xfrm>
            <a:off x="1043608" y="1846081"/>
            <a:ext cx="5780686" cy="489621"/>
          </a:xfrm>
          <a:prstGeom prst="rect">
            <a:avLst/>
          </a:prstGeom>
          <a:solidFill>
            <a:schemeClr val="tx2">
              <a:lumMod val="60000"/>
              <a:lumOff val="40000"/>
            </a:schemeClr>
          </a:solidFill>
          <a:ln w="9525">
            <a:solidFill>
              <a:schemeClr val="bg1"/>
            </a:solidFill>
          </a:ln>
        </p:spPr>
        <p:txBody>
          <a:bodyPr wrap="square" lIns="134676" tIns="135763" rIns="134676" bIns="135763" rtlCol="0">
            <a:spAutoFit/>
          </a:bodyPr>
          <a:lstStyle/>
          <a:p>
            <a:r>
              <a:rPr lang="es-EC" sz="1400" dirty="0" smtClean="0">
                <a:solidFill>
                  <a:prstClr val="white"/>
                </a:solidFill>
                <a:latin typeface="Century Gothic" pitchFamily="34" charset="0"/>
              </a:rPr>
              <a:t>INEFICIENTE HETEREGONEIDAD Y CONECTIVIDAD DE CICLO-VÍAS</a:t>
            </a:r>
            <a:endParaRPr lang="es-EC" sz="1400" dirty="0">
              <a:solidFill>
                <a:prstClr val="black"/>
              </a:solidFill>
            </a:endParaRPr>
          </a:p>
        </p:txBody>
      </p:sp>
      <p:sp>
        <p:nvSpPr>
          <p:cNvPr id="15" name="14 CuadroTexto"/>
          <p:cNvSpPr txBox="1"/>
          <p:nvPr/>
        </p:nvSpPr>
        <p:spPr>
          <a:xfrm>
            <a:off x="2627784" y="5270286"/>
            <a:ext cx="1368152" cy="360040"/>
          </a:xfrm>
          <a:prstGeom prst="rect">
            <a:avLst/>
          </a:prstGeom>
        </p:spPr>
        <p:txBody>
          <a:bodyPr vert="horz" wrap="square" lIns="91440" tIns="45720" rIns="91440" bIns="45720" rtlCol="0">
            <a:noAutofit/>
          </a:bodyPr>
          <a:lstStyle/>
          <a:p>
            <a:pPr>
              <a:buFont typeface="Arial" pitchFamily="34" charset="0"/>
              <a:buNone/>
            </a:pPr>
            <a:r>
              <a:rPr lang="es-EC" sz="900" b="1" dirty="0" smtClean="0">
                <a:solidFill>
                  <a:prstClr val="black"/>
                </a:solidFill>
              </a:rPr>
              <a:t>Av. Fray Vicente Solano y  Av. 10 de Agosto</a:t>
            </a:r>
          </a:p>
        </p:txBody>
      </p:sp>
      <p:sp>
        <p:nvSpPr>
          <p:cNvPr id="16" name="15 CuadroTexto"/>
          <p:cNvSpPr txBox="1"/>
          <p:nvPr/>
        </p:nvSpPr>
        <p:spPr>
          <a:xfrm>
            <a:off x="7092280" y="5373216"/>
            <a:ext cx="1561182" cy="257110"/>
          </a:xfrm>
          <a:prstGeom prst="rect">
            <a:avLst/>
          </a:prstGeom>
        </p:spPr>
        <p:txBody>
          <a:bodyPr vert="horz" wrap="square" lIns="91440" tIns="45720" rIns="91440" bIns="45720" rtlCol="0">
            <a:normAutofit/>
          </a:bodyPr>
          <a:lstStyle/>
          <a:p>
            <a:pPr>
              <a:buFont typeface="Arial" pitchFamily="34" charset="0"/>
              <a:buNone/>
            </a:pPr>
            <a:r>
              <a:rPr lang="es-EC" sz="900" b="1" dirty="0" smtClean="0">
                <a:solidFill>
                  <a:prstClr val="black"/>
                </a:solidFill>
              </a:rPr>
              <a:t>Av. Loja y Av. 12 de Abril</a:t>
            </a:r>
          </a:p>
        </p:txBody>
      </p:sp>
      <p:pic>
        <p:nvPicPr>
          <p:cNvPr id="18" name="17 Imagen"/>
          <p:cNvPicPr/>
          <p:nvPr/>
        </p:nvPicPr>
        <p:blipFill>
          <a:blip r:embed="rId4">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spTree>
    <p:extLst>
      <p:ext uri="{BB962C8B-B14F-4D97-AF65-F5344CB8AC3E}">
        <p14:creationId xmlns:p14="http://schemas.microsoft.com/office/powerpoint/2010/main" val="5068108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dministrador\Desktop\arton2326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761" y="3634996"/>
            <a:ext cx="2684063" cy="1805642"/>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7" name="Picture 5" descr="C:\Users\Administrador\Desktop\tranviacuenc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5876" y="3447384"/>
            <a:ext cx="2070100" cy="1755085"/>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4" name="3 Imagen"/>
          <p:cNvPicPr/>
          <p:nvPr/>
        </p:nvPicPr>
        <p:blipFill rotWithShape="1">
          <a:blip r:embed="rId4">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5">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pic>
        <p:nvPicPr>
          <p:cNvPr id="12"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23047" t="37937" r="55143" b="35989"/>
          <a:stretch/>
        </p:blipFill>
        <p:spPr bwMode="auto">
          <a:xfrm>
            <a:off x="1918610" y="1245158"/>
            <a:ext cx="2437366" cy="1639102"/>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13 CuadroTexto"/>
          <p:cNvSpPr txBox="1"/>
          <p:nvPr/>
        </p:nvSpPr>
        <p:spPr>
          <a:xfrm>
            <a:off x="5292080" y="852935"/>
            <a:ext cx="2963237" cy="2031325"/>
          </a:xfrm>
          <a:prstGeom prst="rect">
            <a:avLst/>
          </a:prstGeom>
          <a:noFill/>
        </p:spPr>
        <p:txBody>
          <a:bodyPr wrap="square" rtlCol="0">
            <a:spAutoFit/>
          </a:bodyPr>
          <a:lstStyle/>
          <a:p>
            <a:pPr algn="just"/>
            <a:r>
              <a:rPr lang="es-EC" dirty="0" smtClean="0"/>
              <a:t>Se considera como elemento básico de la ciudad inclusiva la reasignación del espacio en función de dar la prioridad al peatón, transporte no motorizado y transporte publico masivo.</a:t>
            </a:r>
            <a:endParaRPr lang="es-EC" dirty="0"/>
          </a:p>
        </p:txBody>
      </p:sp>
      <p:sp>
        <p:nvSpPr>
          <p:cNvPr id="15" name="14 Rectángulo"/>
          <p:cNvSpPr/>
          <p:nvPr/>
        </p:nvSpPr>
        <p:spPr>
          <a:xfrm>
            <a:off x="467544" y="254193"/>
            <a:ext cx="6463988" cy="2731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
        <p:nvSpPr>
          <p:cNvPr id="16" name="15 Rectángulo"/>
          <p:cNvSpPr/>
          <p:nvPr/>
        </p:nvSpPr>
        <p:spPr>
          <a:xfrm>
            <a:off x="467544" y="234072"/>
            <a:ext cx="6463987" cy="307777"/>
          </a:xfrm>
          <a:prstGeom prst="rect">
            <a:avLst/>
          </a:prstGeom>
        </p:spPr>
        <p:txBody>
          <a:bodyPr wrap="square">
            <a:spAutoFit/>
          </a:bodyPr>
          <a:lstStyle/>
          <a:p>
            <a:pPr algn="just"/>
            <a:r>
              <a:rPr lang="es-BO" sz="1400" b="1" dirty="0">
                <a:solidFill>
                  <a:schemeClr val="bg1"/>
                </a:solidFill>
                <a:latin typeface="Century Gothic" pitchFamily="34" charset="0"/>
              </a:rPr>
              <a:t>VIALIDAD: CAMBIO DE PRIORIDADES EN EL USO DE LAS CALLES </a:t>
            </a:r>
          </a:p>
        </p:txBody>
      </p:sp>
      <p:pic>
        <p:nvPicPr>
          <p:cNvPr id="3074" name="Picture 2" descr="C:\Users\Administrador\Desktop\piramid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46307" y="3068960"/>
            <a:ext cx="2454782" cy="30057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25078" t="40296" r="56827" b="38580"/>
          <a:stretch/>
        </p:blipFill>
        <p:spPr bwMode="auto">
          <a:xfrm>
            <a:off x="250964" y="611188"/>
            <a:ext cx="2376820" cy="1590606"/>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descr="C:\Users\Administrador\Desktop\t1_1371346529.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59672" y="4630144"/>
            <a:ext cx="2536224" cy="1640451"/>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1 Flecha curvada hacia abajo"/>
          <p:cNvSpPr/>
          <p:nvPr/>
        </p:nvSpPr>
        <p:spPr>
          <a:xfrm rot="5400000">
            <a:off x="3976835" y="2949060"/>
            <a:ext cx="1190331" cy="566036"/>
          </a:xfrm>
          <a:prstGeom prst="curvedDown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39888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sp>
        <p:nvSpPr>
          <p:cNvPr id="24" name="23 Rectángulo"/>
          <p:cNvSpPr/>
          <p:nvPr/>
        </p:nvSpPr>
        <p:spPr>
          <a:xfrm>
            <a:off x="467544" y="254193"/>
            <a:ext cx="6463988" cy="2731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
        <p:nvSpPr>
          <p:cNvPr id="25" name="24 Rectángulo"/>
          <p:cNvSpPr/>
          <p:nvPr/>
        </p:nvSpPr>
        <p:spPr>
          <a:xfrm>
            <a:off x="467544" y="234072"/>
            <a:ext cx="6463987" cy="307777"/>
          </a:xfrm>
          <a:prstGeom prst="rect">
            <a:avLst/>
          </a:prstGeom>
        </p:spPr>
        <p:txBody>
          <a:bodyPr wrap="square">
            <a:spAutoFit/>
          </a:bodyPr>
          <a:lstStyle/>
          <a:p>
            <a:r>
              <a:rPr lang="es-EC" sz="1400" b="1" dirty="0" smtClean="0">
                <a:solidFill>
                  <a:schemeClr val="bg1"/>
                </a:solidFill>
                <a:latin typeface="Arial" pitchFamily="34" charset="0"/>
                <a:cs typeface="Arial" pitchFamily="34" charset="0"/>
              </a:rPr>
              <a:t>EVITAR LA SEGREGACIÓN SOCIAL</a:t>
            </a:r>
            <a:endParaRPr lang="es-EC" sz="1400" b="1" dirty="0">
              <a:solidFill>
                <a:schemeClr val="bg1"/>
              </a:solidFill>
              <a:latin typeface="Arial" pitchFamily="34" charset="0"/>
              <a:cs typeface="Arial" pitchFamily="34" charset="0"/>
            </a:endParaRPr>
          </a:p>
        </p:txBody>
      </p:sp>
      <p:pic>
        <p:nvPicPr>
          <p:cNvPr id="26" name="0 Imagen"/>
          <p:cNvPicPr/>
          <p:nvPr/>
        </p:nvPicPr>
        <p:blipFill rotWithShape="1">
          <a:blip r:embed="rId4" cstate="print">
            <a:extLst>
              <a:ext uri="{28A0092B-C50C-407E-A947-70E740481C1C}">
                <a14:useLocalDpi xmlns:a14="http://schemas.microsoft.com/office/drawing/2010/main" val="0"/>
              </a:ext>
            </a:extLst>
          </a:blip>
          <a:srcRect l="2679" t="14474" r="18711" b="14297"/>
          <a:stretch/>
        </p:blipFill>
        <p:spPr bwMode="auto">
          <a:xfrm>
            <a:off x="396369" y="1713562"/>
            <a:ext cx="4973425" cy="3188844"/>
          </a:xfrm>
          <a:prstGeom prst="rect">
            <a:avLst/>
          </a:prstGeom>
          <a:ln>
            <a:noFill/>
          </a:ln>
          <a:extLst>
            <a:ext uri="{53640926-AAD7-44D8-BBD7-CCE9431645EC}">
              <a14:shadowObscured xmlns:a14="http://schemas.microsoft.com/office/drawing/2010/main"/>
            </a:ext>
          </a:extLst>
        </p:spPr>
      </p:pic>
      <p:sp>
        <p:nvSpPr>
          <p:cNvPr id="2" name="1 Rectángulo"/>
          <p:cNvSpPr/>
          <p:nvPr/>
        </p:nvSpPr>
        <p:spPr>
          <a:xfrm>
            <a:off x="5449912" y="1113620"/>
            <a:ext cx="2963237" cy="5078313"/>
          </a:xfrm>
          <a:prstGeom prst="rect">
            <a:avLst/>
          </a:prstGeom>
        </p:spPr>
        <p:txBody>
          <a:bodyPr wrap="square">
            <a:spAutoFit/>
          </a:bodyPr>
          <a:lstStyle/>
          <a:p>
            <a:pPr algn="just"/>
            <a:r>
              <a:rPr lang="es-EC" dirty="0"/>
              <a:t>Propender a la mezcla de diferentes en cuanto a cultura, estrato socio- </a:t>
            </a:r>
            <a:r>
              <a:rPr lang="es-EC" dirty="0" smtClean="0"/>
              <a:t>económico, </a:t>
            </a:r>
            <a:r>
              <a:rPr lang="es-EC" dirty="0"/>
              <a:t>etc. y por lo tanto:</a:t>
            </a:r>
            <a:endParaRPr lang="en-US" dirty="0"/>
          </a:p>
          <a:p>
            <a:pPr algn="just"/>
            <a:r>
              <a:rPr lang="es-EC" dirty="0"/>
              <a:t> </a:t>
            </a:r>
            <a:endParaRPr lang="en-US" dirty="0"/>
          </a:p>
          <a:p>
            <a:pPr algn="just"/>
            <a:r>
              <a:rPr lang="es-EC" dirty="0"/>
              <a:t>No </a:t>
            </a:r>
            <a:r>
              <a:rPr lang="es-EC" dirty="0" smtClean="0"/>
              <a:t>segregar </a:t>
            </a:r>
            <a:r>
              <a:rPr lang="es-EC" dirty="0"/>
              <a:t>espacios para vivienda de interés social que </a:t>
            </a:r>
            <a:r>
              <a:rPr lang="es-EC" dirty="0" smtClean="0"/>
              <a:t>establezcan áreas únicas en el territorio, </a:t>
            </a:r>
            <a:r>
              <a:rPr lang="es-EC" dirty="0"/>
              <a:t>optar por construir las condiciones que deban cumplir para que bajo un análisis </a:t>
            </a:r>
            <a:r>
              <a:rPr lang="es-EC" dirty="0" err="1"/>
              <a:t>multicriterio</a:t>
            </a:r>
            <a:r>
              <a:rPr lang="es-EC" dirty="0"/>
              <a:t> puedan ser establecidos en las zonas destinadas a uso </a:t>
            </a:r>
            <a:r>
              <a:rPr lang="es-EC" dirty="0" smtClean="0"/>
              <a:t>residencial , restringiendo su dimensión para evitar la segregación socioeconómica.</a:t>
            </a:r>
            <a:endParaRPr lang="en-US" dirty="0"/>
          </a:p>
        </p:txBody>
      </p:sp>
      <p:sp>
        <p:nvSpPr>
          <p:cNvPr id="27" name="26 Rectángulo"/>
          <p:cNvSpPr/>
          <p:nvPr/>
        </p:nvSpPr>
        <p:spPr>
          <a:xfrm>
            <a:off x="576062" y="836712"/>
            <a:ext cx="4139953" cy="307777"/>
          </a:xfrm>
          <a:prstGeom prst="rect">
            <a:avLst/>
          </a:prstGeom>
        </p:spPr>
        <p:txBody>
          <a:bodyPr wrap="square">
            <a:spAutoFit/>
          </a:bodyPr>
          <a:lstStyle/>
          <a:p>
            <a:r>
              <a:rPr lang="en-US" sz="1400" dirty="0" smtClean="0"/>
              <a:t>VIVIENDAS DE </a:t>
            </a:r>
            <a:r>
              <a:rPr lang="en-US" sz="1400" dirty="0" err="1" smtClean="0"/>
              <a:t>INTERES</a:t>
            </a:r>
            <a:r>
              <a:rPr lang="en-US" sz="1400" dirty="0" smtClean="0"/>
              <a:t> SOCIAL</a:t>
            </a:r>
            <a:endParaRPr lang="en-US" sz="1400" dirty="0"/>
          </a:p>
        </p:txBody>
      </p:sp>
    </p:spTree>
    <p:extLst>
      <p:ext uri="{BB962C8B-B14F-4D97-AF65-F5344CB8AC3E}">
        <p14:creationId xmlns:p14="http://schemas.microsoft.com/office/powerpoint/2010/main" val="41180780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575" y="466725"/>
            <a:ext cx="8324850" cy="592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96642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pic>
        <p:nvPicPr>
          <p:cNvPr id="15" name="14 Imagen"/>
          <p:cNvPicPr/>
          <p:nvPr/>
        </p:nvPicPr>
        <p:blipFill rotWithShape="1">
          <a:blip r:embed="rId4" cstate="print">
            <a:extLst>
              <a:ext uri="{28A0092B-C50C-407E-A947-70E740481C1C}">
                <a14:useLocalDpi xmlns:a14="http://schemas.microsoft.com/office/drawing/2010/main" val="0"/>
              </a:ext>
            </a:extLst>
          </a:blip>
          <a:srcRect l="37720" t="11710" r="27721" b="16468"/>
          <a:stretch/>
        </p:blipFill>
        <p:spPr bwMode="auto">
          <a:xfrm>
            <a:off x="536274" y="1137772"/>
            <a:ext cx="3616207" cy="4639071"/>
          </a:xfrm>
          <a:prstGeom prst="rect">
            <a:avLst/>
          </a:prstGeom>
          <a:ln>
            <a:noFill/>
          </a:ln>
          <a:extLst>
            <a:ext uri="{53640926-AAD7-44D8-BBD7-CCE9431645EC}">
              <a14:shadowObscured xmlns:a14="http://schemas.microsoft.com/office/drawing/2010/main"/>
            </a:ext>
          </a:extLst>
        </p:spPr>
      </p:pic>
      <p:sp>
        <p:nvSpPr>
          <p:cNvPr id="16" name="15 Forma libre"/>
          <p:cNvSpPr/>
          <p:nvPr/>
        </p:nvSpPr>
        <p:spPr>
          <a:xfrm>
            <a:off x="1810949" y="3264691"/>
            <a:ext cx="1340605" cy="1063459"/>
          </a:xfrm>
          <a:custGeom>
            <a:avLst/>
            <a:gdLst>
              <a:gd name="connsiteX0" fmla="*/ 160421 w 1957137"/>
              <a:gd name="connsiteY0" fmla="*/ 385010 h 1572126"/>
              <a:gd name="connsiteX1" fmla="*/ 0 w 1957137"/>
              <a:gd name="connsiteY1" fmla="*/ 673768 h 1572126"/>
              <a:gd name="connsiteX2" fmla="*/ 1572127 w 1957137"/>
              <a:gd name="connsiteY2" fmla="*/ 1572126 h 1572126"/>
              <a:gd name="connsiteX3" fmla="*/ 1957137 w 1957137"/>
              <a:gd name="connsiteY3" fmla="*/ 914400 h 1572126"/>
              <a:gd name="connsiteX4" fmla="*/ 465221 w 1957137"/>
              <a:gd name="connsiteY4" fmla="*/ 0 h 1572126"/>
              <a:gd name="connsiteX5" fmla="*/ 288758 w 1957137"/>
              <a:gd name="connsiteY5" fmla="*/ 240631 h 157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137" h="1572126">
                <a:moveTo>
                  <a:pt x="160421" y="385010"/>
                </a:moveTo>
                <a:lnTo>
                  <a:pt x="0" y="673768"/>
                </a:lnTo>
                <a:lnTo>
                  <a:pt x="1572127" y="1572126"/>
                </a:lnTo>
                <a:lnTo>
                  <a:pt x="1957137" y="914400"/>
                </a:lnTo>
                <a:lnTo>
                  <a:pt x="465221" y="0"/>
                </a:lnTo>
                <a:lnTo>
                  <a:pt x="288758" y="240631"/>
                </a:lnTo>
              </a:path>
            </a:pathLst>
          </a:cu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16 CuadroTexto"/>
          <p:cNvSpPr txBox="1"/>
          <p:nvPr/>
        </p:nvSpPr>
        <p:spPr>
          <a:xfrm>
            <a:off x="1990991" y="1265376"/>
            <a:ext cx="1785643" cy="646331"/>
          </a:xfrm>
          <a:prstGeom prst="rect">
            <a:avLst/>
          </a:prstGeom>
          <a:noFill/>
        </p:spPr>
        <p:txBody>
          <a:bodyPr wrap="square" rtlCol="0">
            <a:spAutoFit/>
          </a:bodyPr>
          <a:lstStyle/>
          <a:p>
            <a:r>
              <a:rPr lang="en-US" dirty="0" smtClean="0">
                <a:solidFill>
                  <a:schemeClr val="bg1"/>
                </a:solidFill>
              </a:rPr>
              <a:t>SEGREGACION SOCIAL</a:t>
            </a:r>
            <a:endParaRPr lang="en-US" dirty="0">
              <a:solidFill>
                <a:schemeClr val="bg1"/>
              </a:solidFill>
            </a:endParaRPr>
          </a:p>
        </p:txBody>
      </p:sp>
      <p:pic>
        <p:nvPicPr>
          <p:cNvPr id="1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41529" t="9799" r="32018" b="24396"/>
          <a:stretch/>
        </p:blipFill>
        <p:spPr bwMode="auto">
          <a:xfrm>
            <a:off x="4725266" y="1120503"/>
            <a:ext cx="3369400" cy="465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18 Conector recto"/>
          <p:cNvCxnSpPr/>
          <p:nvPr/>
        </p:nvCxnSpPr>
        <p:spPr>
          <a:xfrm flipV="1">
            <a:off x="5440815" y="1756907"/>
            <a:ext cx="197297" cy="681934"/>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flipV="1">
            <a:off x="6320629" y="1663443"/>
            <a:ext cx="345270" cy="1022288"/>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20 Conector recto"/>
          <p:cNvCxnSpPr/>
          <p:nvPr/>
        </p:nvCxnSpPr>
        <p:spPr>
          <a:xfrm flipV="1">
            <a:off x="6644415" y="4658115"/>
            <a:ext cx="690539" cy="560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2" name="21 CuadroTexto"/>
          <p:cNvSpPr txBox="1"/>
          <p:nvPr/>
        </p:nvSpPr>
        <p:spPr>
          <a:xfrm>
            <a:off x="4725265" y="3488564"/>
            <a:ext cx="1591695" cy="1169551"/>
          </a:xfrm>
          <a:prstGeom prst="rect">
            <a:avLst/>
          </a:prstGeom>
          <a:noFill/>
        </p:spPr>
        <p:txBody>
          <a:bodyPr wrap="square" rtlCol="0">
            <a:spAutoFit/>
          </a:bodyPr>
          <a:lstStyle/>
          <a:p>
            <a:r>
              <a:rPr lang="en-US" sz="1400" b="1" dirty="0" smtClean="0">
                <a:solidFill>
                  <a:schemeClr val="bg1"/>
                </a:solidFill>
              </a:rPr>
              <a:t>NO CONTRIBUYEN A LA CONFIGURACION  DE LA TRAMA URBANA</a:t>
            </a:r>
            <a:endParaRPr lang="en-US" sz="1400" b="1" dirty="0">
              <a:solidFill>
                <a:schemeClr val="bg1"/>
              </a:solidFill>
            </a:endParaRPr>
          </a:p>
        </p:txBody>
      </p:sp>
      <p:sp>
        <p:nvSpPr>
          <p:cNvPr id="23" name="22 Forma libre"/>
          <p:cNvSpPr/>
          <p:nvPr/>
        </p:nvSpPr>
        <p:spPr>
          <a:xfrm>
            <a:off x="4726819" y="2183885"/>
            <a:ext cx="2128345" cy="3578773"/>
          </a:xfrm>
          <a:custGeom>
            <a:avLst/>
            <a:gdLst>
              <a:gd name="connsiteX0" fmla="*/ 1576551 w 2128345"/>
              <a:gd name="connsiteY0" fmla="*/ 3578773 h 3578773"/>
              <a:gd name="connsiteX1" fmla="*/ 1765738 w 2128345"/>
              <a:gd name="connsiteY1" fmla="*/ 3247697 h 3578773"/>
              <a:gd name="connsiteX2" fmla="*/ 2128345 w 2128345"/>
              <a:gd name="connsiteY2" fmla="*/ 914400 h 3578773"/>
              <a:gd name="connsiteX3" fmla="*/ 2049517 w 2128345"/>
              <a:gd name="connsiteY3" fmla="*/ 677917 h 3578773"/>
              <a:gd name="connsiteX4" fmla="*/ 0 w 2128345"/>
              <a:gd name="connsiteY4" fmla="*/ 0 h 3578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8345" h="3578773">
                <a:moveTo>
                  <a:pt x="1576551" y="3578773"/>
                </a:moveTo>
                <a:lnTo>
                  <a:pt x="1765738" y="3247697"/>
                </a:lnTo>
                <a:lnTo>
                  <a:pt x="2128345" y="914400"/>
                </a:lnTo>
                <a:lnTo>
                  <a:pt x="2049517" y="677917"/>
                </a:lnTo>
                <a:lnTo>
                  <a:pt x="0" y="0"/>
                </a:lnTo>
              </a:path>
            </a:pathLst>
          </a:custGeom>
          <a:ln w="5715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23 Rectángulo"/>
          <p:cNvSpPr/>
          <p:nvPr/>
        </p:nvSpPr>
        <p:spPr>
          <a:xfrm>
            <a:off x="467544" y="254193"/>
            <a:ext cx="6463988" cy="2731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2000" dirty="0"/>
          </a:p>
        </p:txBody>
      </p:sp>
      <p:sp>
        <p:nvSpPr>
          <p:cNvPr id="25" name="24 Rectángulo"/>
          <p:cNvSpPr/>
          <p:nvPr/>
        </p:nvSpPr>
        <p:spPr>
          <a:xfrm>
            <a:off x="467544" y="234072"/>
            <a:ext cx="6463987" cy="307777"/>
          </a:xfrm>
          <a:prstGeom prst="rect">
            <a:avLst/>
          </a:prstGeom>
        </p:spPr>
        <p:txBody>
          <a:bodyPr wrap="square">
            <a:spAutoFit/>
          </a:bodyPr>
          <a:lstStyle/>
          <a:p>
            <a:r>
              <a:rPr lang="es-EC" sz="1400" b="1" dirty="0" smtClean="0">
                <a:solidFill>
                  <a:schemeClr val="bg1"/>
                </a:solidFill>
                <a:latin typeface="Arial" pitchFamily="34" charset="0"/>
                <a:cs typeface="Arial" pitchFamily="34" charset="0"/>
              </a:rPr>
              <a:t>EVITAR LA SEGREGACIÓN SOCIAL</a:t>
            </a:r>
            <a:endParaRPr lang="es-EC" sz="14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4414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pic>
        <p:nvPicPr>
          <p:cNvPr id="8" name="Picture 2" descr="C:\Users\dzhindon\Desktop\Problemas\FOtoProble\DSC003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9" y="3284985"/>
            <a:ext cx="3600400" cy="2232248"/>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500" t="42228" r="42250" b="18222"/>
          <a:stretch/>
        </p:blipFill>
        <p:spPr bwMode="auto">
          <a:xfrm>
            <a:off x="759974" y="692696"/>
            <a:ext cx="3761860" cy="2079239"/>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9 CuadroTexto"/>
          <p:cNvSpPr txBox="1"/>
          <p:nvPr/>
        </p:nvSpPr>
        <p:spPr>
          <a:xfrm>
            <a:off x="5097899" y="1124744"/>
            <a:ext cx="2952328" cy="1200329"/>
          </a:xfrm>
          <a:prstGeom prst="rect">
            <a:avLst/>
          </a:prstGeom>
          <a:noFill/>
        </p:spPr>
        <p:txBody>
          <a:bodyPr wrap="square" rtlCol="0">
            <a:spAutoFit/>
          </a:bodyPr>
          <a:lstStyle/>
          <a:p>
            <a:pPr algn="just"/>
            <a:r>
              <a:rPr lang="es-EC" dirty="0" smtClean="0"/>
              <a:t>La ciudad inclusiva debe incorporar el espacio urbano patrimonial que fortalezca la identidad, la cultura.</a:t>
            </a:r>
            <a:endParaRPr lang="es-EC" dirty="0"/>
          </a:p>
        </p:txBody>
      </p:sp>
      <p:sp>
        <p:nvSpPr>
          <p:cNvPr id="11" name="10 CuadroTexto"/>
          <p:cNvSpPr txBox="1"/>
          <p:nvPr/>
        </p:nvSpPr>
        <p:spPr>
          <a:xfrm>
            <a:off x="5128664" y="3441644"/>
            <a:ext cx="2952328" cy="1477328"/>
          </a:xfrm>
          <a:prstGeom prst="rect">
            <a:avLst/>
          </a:prstGeom>
          <a:noFill/>
        </p:spPr>
        <p:txBody>
          <a:bodyPr wrap="square" rtlCol="0">
            <a:spAutoFit/>
          </a:bodyPr>
          <a:lstStyle/>
          <a:p>
            <a:pPr algn="just"/>
            <a:r>
              <a:rPr lang="es-EC" dirty="0" smtClean="0"/>
              <a:t>Es indispensable propiciar la integración de los edificios de uso publico al espacio urbano para el disfrute de sus ciudadanos.</a:t>
            </a:r>
            <a:endParaRPr lang="es-EC" dirty="0"/>
          </a:p>
        </p:txBody>
      </p:sp>
      <p:sp>
        <p:nvSpPr>
          <p:cNvPr id="2" name="1 Elipse"/>
          <p:cNvSpPr/>
          <p:nvPr/>
        </p:nvSpPr>
        <p:spPr>
          <a:xfrm>
            <a:off x="1273624" y="4861317"/>
            <a:ext cx="3240361" cy="3822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11 CuadroTexto"/>
          <p:cNvSpPr txBox="1"/>
          <p:nvPr/>
        </p:nvSpPr>
        <p:spPr>
          <a:xfrm>
            <a:off x="3652500" y="5517233"/>
            <a:ext cx="2952328" cy="276999"/>
          </a:xfrm>
          <a:prstGeom prst="rect">
            <a:avLst/>
          </a:prstGeom>
          <a:noFill/>
        </p:spPr>
        <p:txBody>
          <a:bodyPr wrap="square" rtlCol="0">
            <a:spAutoFit/>
          </a:bodyPr>
          <a:lstStyle/>
          <a:p>
            <a:pPr algn="just"/>
            <a:r>
              <a:rPr lang="es-EC" sz="1200" dirty="0" smtClean="0"/>
              <a:t>Eliminar barreras arquitectónicas</a:t>
            </a:r>
            <a:endParaRPr lang="es-EC" sz="1200" dirty="0"/>
          </a:p>
        </p:txBody>
      </p:sp>
      <p:cxnSp>
        <p:nvCxnSpPr>
          <p:cNvPr id="13" name="12 Conector recto de flecha"/>
          <p:cNvCxnSpPr/>
          <p:nvPr/>
        </p:nvCxnSpPr>
        <p:spPr>
          <a:xfrm>
            <a:off x="3652500" y="5243553"/>
            <a:ext cx="343436" cy="27368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00178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1 Título"/>
          <p:cNvSpPr>
            <a:spLocks noGrp="1"/>
          </p:cNvSpPr>
          <p:nvPr>
            <p:ph type="ctrTitle"/>
          </p:nvPr>
        </p:nvSpPr>
        <p:spPr>
          <a:xfrm>
            <a:off x="246874" y="188641"/>
            <a:ext cx="2452918" cy="504055"/>
          </a:xfrm>
        </p:spPr>
        <p:txBody>
          <a:bodyPr>
            <a:normAutofit/>
          </a:bodyPr>
          <a:lstStyle/>
          <a:p>
            <a:pPr algn="l"/>
            <a:r>
              <a:rPr lang="es-EC" sz="1800" b="1" dirty="0" smtClean="0">
                <a:latin typeface="Arial" pitchFamily="34" charset="0"/>
                <a:cs typeface="Arial" pitchFamily="34" charset="0"/>
              </a:rPr>
              <a:t>SISTEMA VERDE</a:t>
            </a:r>
            <a:endParaRPr lang="es-EC" sz="1800" b="1" dirty="0">
              <a:latin typeface="Arial" pitchFamily="34" charset="0"/>
              <a:cs typeface="Arial" pitchFamily="34" charset="0"/>
            </a:endParaRPr>
          </a:p>
        </p:txBody>
      </p:sp>
      <p:pic>
        <p:nvPicPr>
          <p:cNvPr id="4" name="3 Imagen"/>
          <p:cNvPicPr>
            <a:picLocks noChangeAspect="1"/>
          </p:cNvPicPr>
          <p:nvPr/>
        </p:nvPicPr>
        <p:blipFill rotWithShape="1">
          <a:blip r:embed="rId2" cstate="print">
            <a:extLst>
              <a:ext uri="{28A0092B-C50C-407E-A947-70E740481C1C}">
                <a14:useLocalDpi xmlns:a14="http://schemas.microsoft.com/office/drawing/2010/main" val="0"/>
              </a:ext>
            </a:extLst>
          </a:blip>
          <a:srcRect t="7098" b="5248"/>
          <a:stretch/>
        </p:blipFill>
        <p:spPr>
          <a:xfrm>
            <a:off x="85253" y="908720"/>
            <a:ext cx="8591203" cy="5328592"/>
          </a:xfrm>
          <a:prstGeom prst="rect">
            <a:avLst/>
          </a:prstGeom>
        </p:spPr>
      </p:pic>
      <p:pic>
        <p:nvPicPr>
          <p:cNvPr id="5" name="4 Imagen"/>
          <p:cNvPicPr/>
          <p:nvPr/>
        </p:nvPicPr>
        <p:blipFill rotWithShape="1">
          <a:blip r:embed="rId3">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6" name="5 Imagen"/>
          <p:cNvPicPr/>
          <p:nvPr/>
        </p:nvPicPr>
        <p:blipFill>
          <a:blip r:embed="rId4">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8"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9" name="8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spTree>
    <p:extLst>
      <p:ext uri="{BB962C8B-B14F-4D97-AF65-F5344CB8AC3E}">
        <p14:creationId xmlns:p14="http://schemas.microsoft.com/office/powerpoint/2010/main" val="20236660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p:cNvPicPr>
            <a:picLocks noChangeAspect="1"/>
          </p:cNvPicPr>
          <p:nvPr/>
        </p:nvPicPr>
        <p:blipFill rotWithShape="1">
          <a:blip r:embed="rId2" cstate="print">
            <a:extLst>
              <a:ext uri="{28A0092B-C50C-407E-A947-70E740481C1C}">
                <a14:useLocalDpi xmlns:a14="http://schemas.microsoft.com/office/drawing/2010/main" val="0"/>
              </a:ext>
            </a:extLst>
          </a:blip>
          <a:srcRect l="5192" t="6522" r="29264" b="6670"/>
          <a:stretch/>
        </p:blipFill>
        <p:spPr>
          <a:xfrm>
            <a:off x="2008909" y="836712"/>
            <a:ext cx="5993386" cy="5617078"/>
          </a:xfrm>
          <a:prstGeom prst="rect">
            <a:avLst/>
          </a:prstGeom>
        </p:spPr>
      </p:pic>
      <p:sp>
        <p:nvSpPr>
          <p:cNvPr id="10" name="9 CuadroTexto"/>
          <p:cNvSpPr txBox="1"/>
          <p:nvPr/>
        </p:nvSpPr>
        <p:spPr>
          <a:xfrm>
            <a:off x="107504" y="188640"/>
            <a:ext cx="6294908" cy="369332"/>
          </a:xfrm>
          <a:prstGeom prst="rect">
            <a:avLst/>
          </a:prstGeom>
          <a:noFill/>
        </p:spPr>
        <p:txBody>
          <a:bodyPr wrap="square" rtlCol="0">
            <a:spAutoFit/>
          </a:bodyPr>
          <a:lstStyle/>
          <a:p>
            <a:r>
              <a:rPr lang="es-EC" b="1" dirty="0" smtClean="0">
                <a:latin typeface="Arial" pitchFamily="34" charset="0"/>
                <a:cs typeface="Arial" pitchFamily="34" charset="0"/>
              </a:rPr>
              <a:t>CIRCUITOS DE PAISAJE NATURAL: </a:t>
            </a:r>
            <a:endParaRPr lang="es-EC" b="1" dirty="0">
              <a:latin typeface="Arial" pitchFamily="34" charset="0"/>
              <a:cs typeface="Arial" pitchFamily="34" charset="0"/>
            </a:endParaRPr>
          </a:p>
        </p:txBody>
      </p:sp>
      <p:pic>
        <p:nvPicPr>
          <p:cNvPr id="2" name="1 Imagen"/>
          <p:cNvPicPr>
            <a:picLocks noChangeAspect="1"/>
          </p:cNvPicPr>
          <p:nvPr/>
        </p:nvPicPr>
        <p:blipFill rotWithShape="1">
          <a:blip r:embed="rId3" cstate="print">
            <a:extLst>
              <a:ext uri="{28A0092B-C50C-407E-A947-70E740481C1C}">
                <a14:useLocalDpi xmlns:a14="http://schemas.microsoft.com/office/drawing/2010/main" val="0"/>
              </a:ext>
            </a:extLst>
          </a:blip>
          <a:srcRect l="6386" t="8466" r="29864" b="9274"/>
          <a:stretch/>
        </p:blipFill>
        <p:spPr>
          <a:xfrm>
            <a:off x="2172994" y="966872"/>
            <a:ext cx="5829300" cy="5323091"/>
          </a:xfrm>
          <a:prstGeom prst="rect">
            <a:avLst/>
          </a:prstGeom>
        </p:spPr>
      </p:pic>
      <p:pic>
        <p:nvPicPr>
          <p:cNvPr id="13" name="1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2240" y="674694"/>
            <a:ext cx="2232248" cy="1674186"/>
          </a:xfrm>
          <a:prstGeom prst="rect">
            <a:avLst/>
          </a:prstGeom>
        </p:spPr>
      </p:pic>
      <p:sp>
        <p:nvSpPr>
          <p:cNvPr id="3" name="2 Rectángulo"/>
          <p:cNvSpPr/>
          <p:nvPr/>
        </p:nvSpPr>
        <p:spPr>
          <a:xfrm>
            <a:off x="107504" y="836712"/>
            <a:ext cx="2520280" cy="4524315"/>
          </a:xfrm>
          <a:prstGeom prst="rect">
            <a:avLst/>
          </a:prstGeom>
          <a:solidFill>
            <a:schemeClr val="bg1"/>
          </a:solidFill>
        </p:spPr>
        <p:txBody>
          <a:bodyPr wrap="square">
            <a:spAutoFit/>
          </a:bodyPr>
          <a:lstStyle/>
          <a:p>
            <a:pPr algn="just"/>
            <a:r>
              <a:rPr lang="es-EC" sz="1600" dirty="0" smtClean="0"/>
              <a:t>Su eje estructural es la red </a:t>
            </a:r>
            <a:r>
              <a:rPr lang="es-EC" sz="1600" dirty="0"/>
              <a:t>hídrica </a:t>
            </a:r>
            <a:r>
              <a:rPr lang="es-EC" sz="1600" dirty="0" smtClean="0"/>
              <a:t>de </a:t>
            </a:r>
            <a:r>
              <a:rPr lang="es-EC" sz="1600" dirty="0"/>
              <a:t>la </a:t>
            </a:r>
            <a:r>
              <a:rPr lang="es-EC" sz="1600" dirty="0" smtClean="0"/>
              <a:t>ciudad, con la finalidad de preservar </a:t>
            </a:r>
            <a:r>
              <a:rPr lang="es-EC" sz="1600" dirty="0"/>
              <a:t>las márgenes de ríos y </a:t>
            </a:r>
            <a:r>
              <a:rPr lang="es-EC" sz="1600" dirty="0" smtClean="0"/>
              <a:t>quebradas, </a:t>
            </a:r>
            <a:r>
              <a:rPr lang="es-EC" sz="1600" dirty="0"/>
              <a:t>formando  corredores ecológicos </a:t>
            </a:r>
            <a:r>
              <a:rPr lang="es-EC" sz="1600" dirty="0" smtClean="0"/>
              <a:t>para el </a:t>
            </a:r>
            <a:r>
              <a:rPr lang="es-EC" sz="1600" dirty="0"/>
              <a:t>libre tránsito de especies. </a:t>
            </a:r>
            <a:endParaRPr lang="es-EC" sz="1600" dirty="0" smtClean="0"/>
          </a:p>
          <a:p>
            <a:pPr algn="just"/>
            <a:endParaRPr lang="es-EC" sz="1600" dirty="0"/>
          </a:p>
          <a:p>
            <a:pPr algn="just"/>
            <a:r>
              <a:rPr lang="es-EC" sz="1600" dirty="0" smtClean="0"/>
              <a:t>Se </a:t>
            </a:r>
            <a:r>
              <a:rPr lang="es-EC" sz="1600" dirty="0"/>
              <a:t>propone delimitar la margen de protección a través de caminos ya sean carrozables o peatonales, y que a través de ellos se pueda genera un circuito de visitas por los principales cursos de agua que se encuentran dentro del área urbana de Cuenca. </a:t>
            </a:r>
          </a:p>
        </p:txBody>
      </p:sp>
      <p:pic>
        <p:nvPicPr>
          <p:cNvPr id="8" name="7 Imagen"/>
          <p:cNvPicPr/>
          <p:nvPr/>
        </p:nvPicPr>
        <p:blipFill rotWithShape="1">
          <a:blip r:embed="rId5">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9" name="8 Imagen"/>
          <p:cNvPicPr/>
          <p:nvPr/>
        </p:nvPicPr>
        <p:blipFill>
          <a:blip r:embed="rId6">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11"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14" name="13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pic>
        <p:nvPicPr>
          <p:cNvPr id="7" name="6 Imagen"/>
          <p:cNvPicPr>
            <a:picLocks noChangeAspect="1"/>
          </p:cNvPicPr>
          <p:nvPr/>
        </p:nvPicPr>
        <p:blipFill rotWithShape="1">
          <a:blip r:embed="rId7" cstate="print">
            <a:extLst>
              <a:ext uri="{28A0092B-C50C-407E-A947-70E740481C1C}">
                <a14:useLocalDpi xmlns:a14="http://schemas.microsoft.com/office/drawing/2010/main" val="0"/>
              </a:ext>
            </a:extLst>
          </a:blip>
          <a:srcRect l="72857" t="52269" b="6234"/>
          <a:stretch/>
        </p:blipFill>
        <p:spPr>
          <a:xfrm>
            <a:off x="6955104" y="3899453"/>
            <a:ext cx="2094381" cy="2265851"/>
          </a:xfrm>
          <a:prstGeom prst="rect">
            <a:avLst/>
          </a:prstGeom>
        </p:spPr>
      </p:pic>
    </p:spTree>
    <p:extLst>
      <p:ext uri="{BB962C8B-B14F-4D97-AF65-F5344CB8AC3E}">
        <p14:creationId xmlns:p14="http://schemas.microsoft.com/office/powerpoint/2010/main" val="214242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sp>
        <p:nvSpPr>
          <p:cNvPr id="9" name="8 Rectángulo"/>
          <p:cNvSpPr/>
          <p:nvPr/>
        </p:nvSpPr>
        <p:spPr>
          <a:xfrm>
            <a:off x="323528" y="622936"/>
            <a:ext cx="8039874" cy="5324535"/>
          </a:xfrm>
          <a:prstGeom prst="rect">
            <a:avLst/>
          </a:prstGeom>
        </p:spPr>
        <p:txBody>
          <a:bodyPr wrap="square">
            <a:spAutoFit/>
          </a:bodyPr>
          <a:lstStyle/>
          <a:p>
            <a:pPr algn="just"/>
            <a:r>
              <a:rPr lang="es-EC" sz="2000" dirty="0" smtClean="0"/>
              <a:t>A manera de aproximación y tomando las ideas del Seminario de Urbanismo Inclusivo  «LAS CALLES TIENEN GÉNERO» realizado en el Palacios de Congresos de Europa en el 2012 , se considera ciudades inclusivas aquellas que tengan:</a:t>
            </a:r>
          </a:p>
          <a:p>
            <a:pPr algn="just"/>
            <a:endParaRPr lang="es-EC" sz="2000" dirty="0" smtClean="0"/>
          </a:p>
          <a:p>
            <a:pPr algn="just"/>
            <a:r>
              <a:rPr lang="es-EC" sz="2000" dirty="0" smtClean="0"/>
              <a:t>«…un </a:t>
            </a:r>
            <a:r>
              <a:rPr lang="es-EC" sz="2000" dirty="0"/>
              <a:t>espacio público para ciudadanas y </a:t>
            </a:r>
            <a:r>
              <a:rPr lang="es-EC" sz="2000" dirty="0" smtClean="0"/>
              <a:t>ciudadanos; ciudades </a:t>
            </a:r>
            <a:r>
              <a:rPr lang="es-EC" sz="2000" dirty="0"/>
              <a:t>abiertas, </a:t>
            </a:r>
            <a:r>
              <a:rPr lang="es-EC" sz="2000" dirty="0" smtClean="0"/>
              <a:t>con </a:t>
            </a:r>
            <a:r>
              <a:rPr lang="es-EC" sz="2000" dirty="0"/>
              <a:t>espacios de convivencia que recojan la pluralidad, </a:t>
            </a:r>
            <a:r>
              <a:rPr lang="es-EC" sz="2000" dirty="0" smtClean="0"/>
              <a:t>la heterogeneidad </a:t>
            </a:r>
            <a:r>
              <a:rPr lang="es-EC" sz="2000" dirty="0"/>
              <a:t>de </a:t>
            </a:r>
            <a:r>
              <a:rPr lang="es-EC" sz="2000" dirty="0" smtClean="0"/>
              <a:t>las personas </a:t>
            </a:r>
            <a:r>
              <a:rPr lang="es-EC" sz="2000" dirty="0"/>
              <a:t>que hoy habitan nuestros pueblos y ciudades y que permitan </a:t>
            </a:r>
            <a:r>
              <a:rPr lang="es-EC" sz="2000" dirty="0" smtClean="0"/>
              <a:t>su desarrollo </a:t>
            </a:r>
            <a:r>
              <a:rPr lang="es-EC" sz="2000" dirty="0"/>
              <a:t>vital y social en igualdad de condiciones.</a:t>
            </a:r>
          </a:p>
          <a:p>
            <a:pPr algn="just"/>
            <a:r>
              <a:rPr lang="es-EC" sz="2000" dirty="0"/>
              <a:t>Y es en el espacio público, en el urbanismo, el planeamiento urbano y la arquitectura, </a:t>
            </a:r>
            <a:r>
              <a:rPr lang="es-EC" sz="2000" dirty="0" smtClean="0"/>
              <a:t>donde, posiblemente</a:t>
            </a:r>
            <a:r>
              <a:rPr lang="es-EC" sz="2000" dirty="0"/>
              <a:t>, más se pueda conseguir con menos</a:t>
            </a:r>
            <a:r>
              <a:rPr lang="es-EC" sz="2000" dirty="0" smtClean="0"/>
              <a:t>.</a:t>
            </a:r>
          </a:p>
          <a:p>
            <a:pPr algn="just"/>
            <a:endParaRPr lang="es-EC" sz="2000" dirty="0"/>
          </a:p>
          <a:p>
            <a:pPr algn="just"/>
            <a:r>
              <a:rPr lang="es-EC" sz="2000" dirty="0"/>
              <a:t>Hacer realidad viviendas, calles, plazas, lugares no discriminatorios, en los que las </a:t>
            </a:r>
            <a:r>
              <a:rPr lang="es-EC" sz="2000" dirty="0" smtClean="0"/>
              <a:t>mujeres </a:t>
            </a:r>
            <a:r>
              <a:rPr lang="es-EC" sz="2000" dirty="0" smtClean="0">
                <a:solidFill>
                  <a:srgbClr val="FF0000"/>
                </a:solidFill>
              </a:rPr>
              <a:t>(INCLUSIVO </a:t>
            </a:r>
            <a:r>
              <a:rPr lang="es-EC" sz="2000" dirty="0">
                <a:solidFill>
                  <a:srgbClr val="FF0000"/>
                </a:solidFill>
              </a:rPr>
              <a:t>con mayúsculas, no solo referente al llamado “de género</a:t>
            </a:r>
            <a:r>
              <a:rPr lang="es-EC" sz="2000" dirty="0" smtClean="0">
                <a:solidFill>
                  <a:srgbClr val="FF0000"/>
                </a:solidFill>
              </a:rPr>
              <a:t>”). </a:t>
            </a:r>
            <a:r>
              <a:rPr lang="es-EC" sz="2000" dirty="0" smtClean="0"/>
              <a:t>se sientan </a:t>
            </a:r>
            <a:r>
              <a:rPr lang="es-EC" sz="2000" dirty="0"/>
              <a:t>seguras, visibles, cómodas, protagonistas y partícipes de la vida diaria y del progreso </a:t>
            </a:r>
            <a:r>
              <a:rPr lang="es-EC" sz="2000" dirty="0" smtClean="0"/>
              <a:t>de sus </a:t>
            </a:r>
            <a:r>
              <a:rPr lang="es-EC" sz="2000" dirty="0"/>
              <a:t>ciudades, no requiere de grandes </a:t>
            </a:r>
            <a:r>
              <a:rPr lang="es-EC" sz="2000" dirty="0" smtClean="0"/>
              <a:t>inversiones…»</a:t>
            </a:r>
            <a:endParaRPr lang="es-EC" sz="2000" dirty="0"/>
          </a:p>
        </p:txBody>
      </p:sp>
    </p:spTree>
    <p:extLst>
      <p:ext uri="{BB962C8B-B14F-4D97-AF65-F5344CB8AC3E}">
        <p14:creationId xmlns:p14="http://schemas.microsoft.com/office/powerpoint/2010/main" val="13807988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sp>
        <p:nvSpPr>
          <p:cNvPr id="8" name="7 CuadroTexto"/>
          <p:cNvSpPr txBox="1"/>
          <p:nvPr/>
        </p:nvSpPr>
        <p:spPr>
          <a:xfrm>
            <a:off x="611560" y="2485582"/>
            <a:ext cx="7643756" cy="1923604"/>
          </a:xfrm>
          <a:prstGeom prst="rect">
            <a:avLst/>
          </a:prstGeom>
          <a:noFill/>
        </p:spPr>
        <p:txBody>
          <a:bodyPr wrap="square" rtlCol="0">
            <a:spAutoFit/>
          </a:bodyPr>
          <a:lstStyle/>
          <a:p>
            <a:pPr algn="just"/>
            <a:r>
              <a:rPr lang="es-EC" dirty="0" smtClean="0"/>
              <a:t>CONCEPTOS  O PRINCIPIOS  DEL URBANISMO INCLUSIVO QUE SE INCORPORAN COMO ASPECTOS INHERENTES EN EL MODELO DE CIUDAD QUE SE QUIERE Y QUE SE REFLEJAN A LO LARGO DE LOS DIFERENTES COMPONENTES , DESDE UN PLAN GENERAL, MAS QUE DESDE EL DISEÑO URBANO Y LA ARQUITECTURA, QUE CONCRETAN DE MANERA MAS VISIBLE ESTAS CARACTERISTICAS A LA CIUDAD.</a:t>
            </a:r>
          </a:p>
          <a:p>
            <a:pPr algn="just"/>
            <a:endParaRPr lang="es-EC" sz="1100" dirty="0"/>
          </a:p>
        </p:txBody>
      </p:sp>
    </p:spTree>
    <p:extLst>
      <p:ext uri="{BB962C8B-B14F-4D97-AF65-F5344CB8AC3E}">
        <p14:creationId xmlns:p14="http://schemas.microsoft.com/office/powerpoint/2010/main" val="31932322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124969" y="6394722"/>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pic>
        <p:nvPicPr>
          <p:cNvPr id="9" name="8 Imagen"/>
          <p:cNvPicPr/>
          <p:nvPr/>
        </p:nvPicPr>
        <p:blipFill rotWithShape="1">
          <a:blip r:embed="rId4"/>
          <a:srcRect l="37558" t="18443" r="5070" b="14339"/>
          <a:stretch/>
        </p:blipFill>
        <p:spPr bwMode="auto">
          <a:xfrm>
            <a:off x="4523932" y="845859"/>
            <a:ext cx="3237507" cy="2132255"/>
          </a:xfrm>
          <a:prstGeom prst="rect">
            <a:avLst/>
          </a:prstGeom>
          <a:ln>
            <a:noFill/>
          </a:ln>
          <a:extLst>
            <a:ext uri="{53640926-AAD7-44D8-BBD7-CCE9431645EC}">
              <a14:shadowObscured xmlns:a14="http://schemas.microsoft.com/office/drawing/2010/main"/>
            </a:ext>
          </a:extLst>
        </p:spPr>
      </p:pic>
      <p:pic>
        <p:nvPicPr>
          <p:cNvPr id="10" name="9 Imagen" descr="C:\ARQs Oficina\POT_CUENCA_PATRIMONIO\1_FOTOS\Publicación Planos e Imagenes de Cuenca 2\Copia de 11.-plano de 1878.jpg"/>
          <p:cNvPicPr/>
          <p:nvPr/>
        </p:nvPicPr>
        <p:blipFill>
          <a:blip r:embed="rId5" cstate="print">
            <a:extLst>
              <a:ext uri="{28A0092B-C50C-407E-A947-70E740481C1C}">
                <a14:useLocalDpi xmlns:a14="http://schemas.microsoft.com/office/drawing/2010/main"/>
              </a:ext>
            </a:extLst>
          </a:blip>
          <a:srcRect/>
          <a:stretch>
            <a:fillRect/>
          </a:stretch>
        </p:blipFill>
        <p:spPr bwMode="auto">
          <a:xfrm>
            <a:off x="4849235" y="3597452"/>
            <a:ext cx="2624329" cy="2286084"/>
          </a:xfrm>
          <a:prstGeom prst="rect">
            <a:avLst/>
          </a:prstGeom>
          <a:noFill/>
          <a:ln>
            <a:noFill/>
          </a:ln>
        </p:spPr>
      </p:pic>
      <p:pic>
        <p:nvPicPr>
          <p:cNvPr id="11"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475" t="31153" r="47328" b="15684"/>
          <a:stretch/>
        </p:blipFill>
        <p:spPr bwMode="auto">
          <a:xfrm>
            <a:off x="538980" y="853593"/>
            <a:ext cx="3128385" cy="211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p:cNvSpPr/>
          <p:nvPr/>
        </p:nvSpPr>
        <p:spPr>
          <a:xfrm>
            <a:off x="538978" y="2964117"/>
            <a:ext cx="3128385" cy="246221"/>
          </a:xfrm>
          <a:prstGeom prst="rect">
            <a:avLst/>
          </a:prstGeom>
        </p:spPr>
        <p:txBody>
          <a:bodyPr wrap="square">
            <a:spAutoFit/>
          </a:bodyPr>
          <a:lstStyle/>
          <a:p>
            <a:pPr algn="just"/>
            <a:r>
              <a:rPr lang="es-EC" sz="1000" dirty="0"/>
              <a:t>Ruinas de la ciudad de </a:t>
            </a:r>
            <a:r>
              <a:rPr lang="es-EC" sz="1000" dirty="0" err="1"/>
              <a:t>Tomebamba</a:t>
            </a:r>
            <a:r>
              <a:rPr lang="es-EC" sz="1000" dirty="0"/>
              <a:t>” </a:t>
            </a:r>
            <a:r>
              <a:rPr lang="es-EC" sz="1000" dirty="0" smtClean="0"/>
              <a:t>Max </a:t>
            </a:r>
            <a:r>
              <a:rPr lang="es-EC" sz="1000" dirty="0" err="1" smtClean="0"/>
              <a:t>Uhle</a:t>
            </a:r>
            <a:r>
              <a:rPr lang="es-EC" sz="1000" dirty="0"/>
              <a:t>, 1923.</a:t>
            </a:r>
            <a:endParaRPr lang="es-ES" sz="1000" dirty="0"/>
          </a:p>
        </p:txBody>
      </p:sp>
      <p:sp>
        <p:nvSpPr>
          <p:cNvPr id="13" name="12 Rectángulo"/>
          <p:cNvSpPr/>
          <p:nvPr/>
        </p:nvSpPr>
        <p:spPr>
          <a:xfrm>
            <a:off x="4585008" y="2957279"/>
            <a:ext cx="3096344" cy="400110"/>
          </a:xfrm>
          <a:prstGeom prst="rect">
            <a:avLst/>
          </a:prstGeom>
        </p:spPr>
        <p:txBody>
          <a:bodyPr wrap="square">
            <a:spAutoFit/>
          </a:bodyPr>
          <a:lstStyle/>
          <a:p>
            <a:pPr algn="just"/>
            <a:r>
              <a:rPr lang="es-EC" sz="1000" dirty="0"/>
              <a:t>“Traza </a:t>
            </a:r>
            <a:r>
              <a:rPr lang="es-EC" sz="1000" dirty="0" smtClean="0"/>
              <a:t>en damero  - Acta </a:t>
            </a:r>
            <a:r>
              <a:rPr lang="es-EC" sz="1000" dirty="0"/>
              <a:t>de su </a:t>
            </a:r>
            <a:r>
              <a:rPr lang="es-EC" sz="1000" dirty="0" smtClean="0"/>
              <a:t>fundación” Octavio </a:t>
            </a:r>
            <a:r>
              <a:rPr lang="es-EC" sz="1000" dirty="0"/>
              <a:t>Cordero Palacios a comienzos del siglo XX.</a:t>
            </a:r>
            <a:endParaRPr lang="es-ES" sz="1000" dirty="0"/>
          </a:p>
        </p:txBody>
      </p:sp>
      <p:sp>
        <p:nvSpPr>
          <p:cNvPr id="14" name="13 Rectángulo"/>
          <p:cNvSpPr/>
          <p:nvPr/>
        </p:nvSpPr>
        <p:spPr>
          <a:xfrm>
            <a:off x="4839734" y="5873075"/>
            <a:ext cx="2633829" cy="246221"/>
          </a:xfrm>
          <a:prstGeom prst="rect">
            <a:avLst/>
          </a:prstGeom>
        </p:spPr>
        <p:txBody>
          <a:bodyPr wrap="square">
            <a:spAutoFit/>
          </a:bodyPr>
          <a:lstStyle/>
          <a:p>
            <a:pPr algn="ctr"/>
            <a:r>
              <a:rPr lang="es-EC" sz="1000" dirty="0"/>
              <a:t>Plano de la Ciudad de Cuenca 1878</a:t>
            </a:r>
            <a:endParaRPr lang="es-ES" sz="1000" dirty="0"/>
          </a:p>
        </p:txBody>
      </p:sp>
      <p:pic>
        <p:nvPicPr>
          <p:cNvPr id="15" name="14 Imagen" descr="C:\RESPALDO\ARQs Oficina\2013_POT_CUENCA_PATRIMONIO\1_FOTOS\Publicación Planos e Imagenes de Cuenca 2\plano regulador 1949.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8980" y="3608657"/>
            <a:ext cx="3184443" cy="2274879"/>
          </a:xfrm>
          <a:prstGeom prst="rect">
            <a:avLst/>
          </a:prstGeom>
          <a:noFill/>
          <a:ln>
            <a:noFill/>
          </a:ln>
        </p:spPr>
      </p:pic>
      <p:sp>
        <p:nvSpPr>
          <p:cNvPr id="16" name="15 Rectángulo"/>
          <p:cNvSpPr/>
          <p:nvPr/>
        </p:nvSpPr>
        <p:spPr>
          <a:xfrm>
            <a:off x="673095" y="5875842"/>
            <a:ext cx="2950089" cy="415498"/>
          </a:xfrm>
          <a:prstGeom prst="rect">
            <a:avLst/>
          </a:prstGeom>
        </p:spPr>
        <p:txBody>
          <a:bodyPr wrap="square">
            <a:spAutoFit/>
          </a:bodyPr>
          <a:lstStyle/>
          <a:p>
            <a:pPr algn="just"/>
            <a:r>
              <a:rPr lang="es-EC" sz="1050" dirty="0"/>
              <a:t>Plano de la Ciudad de Cuenca </a:t>
            </a:r>
            <a:r>
              <a:rPr lang="es-EC" sz="1050" dirty="0" smtClean="0"/>
              <a:t>1949 – Plan Regulador – Gilberto </a:t>
            </a:r>
            <a:r>
              <a:rPr lang="es-EC" sz="1050" dirty="0" err="1" smtClean="0"/>
              <a:t>Gatto</a:t>
            </a:r>
            <a:r>
              <a:rPr lang="es-EC" sz="1050" dirty="0" smtClean="0"/>
              <a:t> Sobral</a:t>
            </a:r>
            <a:endParaRPr lang="es-ES" sz="1050" dirty="0"/>
          </a:p>
        </p:txBody>
      </p:sp>
      <p:sp>
        <p:nvSpPr>
          <p:cNvPr id="17" name="16 Flecha derecha"/>
          <p:cNvSpPr/>
          <p:nvPr/>
        </p:nvSpPr>
        <p:spPr>
          <a:xfrm>
            <a:off x="3955397" y="1717689"/>
            <a:ext cx="479932" cy="484632"/>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Flecha derecha"/>
          <p:cNvSpPr/>
          <p:nvPr/>
        </p:nvSpPr>
        <p:spPr>
          <a:xfrm rot="10800000">
            <a:off x="4043999" y="4598009"/>
            <a:ext cx="479932" cy="484632"/>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Flecha circular"/>
          <p:cNvSpPr/>
          <p:nvPr/>
        </p:nvSpPr>
        <p:spPr>
          <a:xfrm rot="5400000">
            <a:off x="7089860" y="2580219"/>
            <a:ext cx="1622118" cy="1554341"/>
          </a:xfrm>
          <a:prstGeom prst="circularArrow">
            <a:avLst>
              <a:gd name="adj1" fmla="val 12500"/>
              <a:gd name="adj2" fmla="val 1142319"/>
              <a:gd name="adj3" fmla="val 20457681"/>
              <a:gd name="adj4" fmla="val 10800000"/>
              <a:gd name="adj5" fmla="val 16969"/>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23" name="22 Rectángulo"/>
          <p:cNvSpPr/>
          <p:nvPr/>
        </p:nvSpPr>
        <p:spPr>
          <a:xfrm>
            <a:off x="538978" y="210555"/>
            <a:ext cx="6481294" cy="30777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Rectángulo"/>
          <p:cNvSpPr/>
          <p:nvPr/>
        </p:nvSpPr>
        <p:spPr>
          <a:xfrm>
            <a:off x="755576" y="210555"/>
            <a:ext cx="4896544" cy="307777"/>
          </a:xfrm>
          <a:prstGeom prst="rect">
            <a:avLst/>
          </a:prstGeom>
        </p:spPr>
        <p:txBody>
          <a:bodyPr wrap="square">
            <a:spAutoFit/>
          </a:bodyPr>
          <a:lstStyle/>
          <a:p>
            <a:r>
              <a:rPr lang="es-EC" sz="1400" b="1" dirty="0" smtClean="0">
                <a:solidFill>
                  <a:schemeClr val="bg1"/>
                </a:solidFill>
              </a:rPr>
              <a:t>PROCESO HISTÓRICO DE DESARROLLO URBANÍSTICO</a:t>
            </a:r>
            <a:endParaRPr lang="es-EC" sz="1400" b="1" dirty="0">
              <a:solidFill>
                <a:schemeClr val="bg1"/>
              </a:solidFill>
            </a:endParaRPr>
          </a:p>
        </p:txBody>
      </p:sp>
    </p:spTree>
    <p:extLst>
      <p:ext uri="{BB962C8B-B14F-4D97-AF65-F5344CB8AC3E}">
        <p14:creationId xmlns:p14="http://schemas.microsoft.com/office/powerpoint/2010/main" val="31932322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sp>
        <p:nvSpPr>
          <p:cNvPr id="8" name="7 Rectángulo"/>
          <p:cNvSpPr/>
          <p:nvPr/>
        </p:nvSpPr>
        <p:spPr>
          <a:xfrm>
            <a:off x="539552" y="243658"/>
            <a:ext cx="6505998" cy="28084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866242" y="250393"/>
            <a:ext cx="4496241" cy="307777"/>
          </a:xfrm>
          <a:prstGeom prst="rect">
            <a:avLst/>
          </a:prstGeom>
        </p:spPr>
        <p:txBody>
          <a:bodyPr wrap="square">
            <a:spAutoFit/>
          </a:bodyPr>
          <a:lstStyle/>
          <a:p>
            <a:r>
              <a:rPr lang="es-EC" sz="1400" b="1" dirty="0" smtClean="0">
                <a:solidFill>
                  <a:schemeClr val="bg1"/>
                </a:solidFill>
              </a:rPr>
              <a:t>EVOLUCIÓN DE LA HUELLA URBANA</a:t>
            </a:r>
            <a:endParaRPr lang="es-ES" sz="1400" b="1" dirty="0">
              <a:solidFill>
                <a:schemeClr val="bg1"/>
              </a:solidFill>
            </a:endParaRPr>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6478" t="10721" r="4856" b="4846"/>
          <a:stretch/>
        </p:blipFill>
        <p:spPr bwMode="auto">
          <a:xfrm>
            <a:off x="866242" y="858811"/>
            <a:ext cx="7522181" cy="5532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18704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34480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sp>
        <p:nvSpPr>
          <p:cNvPr id="8" name="7 Rectángulo"/>
          <p:cNvSpPr/>
          <p:nvPr/>
        </p:nvSpPr>
        <p:spPr>
          <a:xfrm>
            <a:off x="467544" y="270235"/>
            <a:ext cx="6463988" cy="27315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Rectángulo"/>
          <p:cNvSpPr/>
          <p:nvPr/>
        </p:nvSpPr>
        <p:spPr>
          <a:xfrm>
            <a:off x="467544" y="250999"/>
            <a:ext cx="6463987" cy="276999"/>
          </a:xfrm>
          <a:prstGeom prst="rect">
            <a:avLst/>
          </a:prstGeom>
        </p:spPr>
        <p:txBody>
          <a:bodyPr wrap="square">
            <a:spAutoFit/>
          </a:bodyPr>
          <a:lstStyle/>
          <a:p>
            <a:pPr algn="just"/>
            <a:r>
              <a:rPr lang="es-EC" sz="1200" b="1" dirty="0" smtClean="0">
                <a:solidFill>
                  <a:schemeClr val="bg1"/>
                </a:solidFill>
              </a:rPr>
              <a:t>SUELO URBANO CONSOLIDADO Y EN CONSOLIDACIÓN. CIUDAD DE CUENCA – </a:t>
            </a:r>
            <a:r>
              <a:rPr lang="es-EC" sz="1200" b="1" dirty="0" err="1" smtClean="0">
                <a:solidFill>
                  <a:schemeClr val="bg1"/>
                </a:solidFill>
              </a:rPr>
              <a:t>IDOM</a:t>
            </a:r>
            <a:r>
              <a:rPr lang="es-EC" sz="1200" b="1" dirty="0" smtClean="0">
                <a:solidFill>
                  <a:schemeClr val="bg1"/>
                </a:solidFill>
              </a:rPr>
              <a:t> 2014</a:t>
            </a:r>
            <a:endParaRPr lang="es-ES" sz="1200" b="1" dirty="0">
              <a:solidFill>
                <a:schemeClr val="bg1"/>
              </a:solidFill>
            </a:endParaRPr>
          </a:p>
        </p:txBody>
      </p:sp>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805" t="11174" r="24286" b="9757"/>
          <a:stretch/>
        </p:blipFill>
        <p:spPr bwMode="auto">
          <a:xfrm>
            <a:off x="467544" y="806903"/>
            <a:ext cx="6401942" cy="5185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CuadroTexto"/>
          <p:cNvSpPr txBox="1"/>
          <p:nvPr/>
        </p:nvSpPr>
        <p:spPr>
          <a:xfrm>
            <a:off x="6947872" y="4663977"/>
            <a:ext cx="1440160" cy="246221"/>
          </a:xfrm>
          <a:prstGeom prst="rect">
            <a:avLst/>
          </a:prstGeom>
          <a:solidFill>
            <a:srgbClr val="0070C0">
              <a:alpha val="50000"/>
            </a:srgbClr>
          </a:solidFill>
          <a:ln w="38100">
            <a:solidFill>
              <a:srgbClr val="0070C0"/>
            </a:solidFill>
          </a:ln>
        </p:spPr>
        <p:txBody>
          <a:bodyPr wrap="square" rtlCol="0">
            <a:spAutoFit/>
          </a:bodyPr>
          <a:lstStyle/>
          <a:p>
            <a:pPr algn="ctr"/>
            <a:r>
              <a:rPr lang="es-EC" sz="1000" dirty="0" smtClean="0"/>
              <a:t>AREA DE  INFLUENCIA</a:t>
            </a:r>
            <a:endParaRPr lang="es-ES" sz="1000" dirty="0"/>
          </a:p>
        </p:txBody>
      </p:sp>
      <p:sp>
        <p:nvSpPr>
          <p:cNvPr id="12" name="11 CuadroTexto"/>
          <p:cNvSpPr txBox="1"/>
          <p:nvPr/>
        </p:nvSpPr>
        <p:spPr>
          <a:xfrm>
            <a:off x="6947872" y="5024017"/>
            <a:ext cx="1440160" cy="553998"/>
          </a:xfrm>
          <a:prstGeom prst="rect">
            <a:avLst/>
          </a:prstGeom>
          <a:solidFill>
            <a:srgbClr val="FFFF00">
              <a:alpha val="25000"/>
            </a:srgbClr>
          </a:solidFill>
          <a:ln w="38100">
            <a:solidFill>
              <a:srgbClr val="FFFF00"/>
            </a:solidFill>
          </a:ln>
        </p:spPr>
        <p:txBody>
          <a:bodyPr wrap="square" rtlCol="0">
            <a:spAutoFit/>
          </a:bodyPr>
          <a:lstStyle/>
          <a:p>
            <a:pPr algn="ctr"/>
            <a:r>
              <a:rPr lang="es-EC" sz="1000" dirty="0" smtClean="0"/>
              <a:t>AREA DISPERSA  EN PROCESO DE CONSOLIDACIÓN</a:t>
            </a:r>
            <a:endParaRPr lang="es-ES" sz="1000" dirty="0"/>
          </a:p>
        </p:txBody>
      </p:sp>
      <p:sp>
        <p:nvSpPr>
          <p:cNvPr id="13" name="12 CuadroTexto"/>
          <p:cNvSpPr txBox="1"/>
          <p:nvPr/>
        </p:nvSpPr>
        <p:spPr>
          <a:xfrm>
            <a:off x="6947872" y="5727601"/>
            <a:ext cx="1440160" cy="246221"/>
          </a:xfrm>
          <a:prstGeom prst="rect">
            <a:avLst/>
          </a:prstGeom>
          <a:solidFill>
            <a:srgbClr val="FF0000">
              <a:alpha val="30000"/>
            </a:srgbClr>
          </a:solidFill>
          <a:ln w="38100">
            <a:solidFill>
              <a:srgbClr val="FF0000"/>
            </a:solidFill>
          </a:ln>
        </p:spPr>
        <p:txBody>
          <a:bodyPr wrap="square" rtlCol="0">
            <a:spAutoFit/>
          </a:bodyPr>
          <a:lstStyle/>
          <a:p>
            <a:pPr algn="ctr"/>
            <a:r>
              <a:rPr lang="es-EC" sz="1000" dirty="0" smtClean="0"/>
              <a:t>AREA CONSOLIDADA</a:t>
            </a:r>
            <a:endParaRPr lang="es-ES" sz="1000" dirty="0"/>
          </a:p>
        </p:txBody>
      </p:sp>
    </p:spTree>
    <p:extLst>
      <p:ext uri="{BB962C8B-B14F-4D97-AF65-F5344CB8AC3E}">
        <p14:creationId xmlns:p14="http://schemas.microsoft.com/office/powerpoint/2010/main" val="21418704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extLst>
              <a:ext uri="{28A0092B-C50C-407E-A947-70E740481C1C}">
                <a14:useLocalDpi xmlns:a14="http://schemas.microsoft.com/office/drawing/2010/main" val="0"/>
              </a:ext>
            </a:extLst>
          </a:blip>
          <a:srcRect l="27100" t="20813" r="63505" b="11404"/>
          <a:stretch/>
        </p:blipFill>
        <p:spPr bwMode="auto">
          <a:xfrm>
            <a:off x="8630746" y="9384"/>
            <a:ext cx="523586" cy="6876000"/>
          </a:xfrm>
          <a:prstGeom prst="rect">
            <a:avLst/>
          </a:prstGeom>
          <a:ln>
            <a:noFill/>
          </a:ln>
          <a:extLst>
            <a:ext uri="{53640926-AAD7-44D8-BBD7-CCE9431645EC}">
              <a14:shadowObscured xmlns:a14="http://schemas.microsoft.com/office/drawing/2010/main"/>
            </a:ext>
          </a:extLst>
        </p:spPr>
      </p:pic>
      <p:pic>
        <p:nvPicPr>
          <p:cNvPr id="5" name="4 Imagen"/>
          <p:cNvPicPr/>
          <p:nvPr/>
        </p:nvPicPr>
        <p:blipFill>
          <a:blip r:embed="rId3">
            <a:extLst>
              <a:ext uri="{28A0092B-C50C-407E-A947-70E740481C1C}">
                <a14:useLocalDpi xmlns:a14="http://schemas.microsoft.com/office/drawing/2010/main" val="0"/>
              </a:ext>
            </a:extLst>
          </a:blip>
          <a:stretch>
            <a:fillRect/>
          </a:stretch>
        </p:blipFill>
        <p:spPr>
          <a:xfrm>
            <a:off x="7154227" y="183198"/>
            <a:ext cx="1101090" cy="427990"/>
          </a:xfrm>
          <a:prstGeom prst="rect">
            <a:avLst/>
          </a:prstGeom>
        </p:spPr>
      </p:pic>
      <p:cxnSp>
        <p:nvCxnSpPr>
          <p:cNvPr id="6" name="12 Conector recto"/>
          <p:cNvCxnSpPr/>
          <p:nvPr/>
        </p:nvCxnSpPr>
        <p:spPr>
          <a:xfrm>
            <a:off x="3450272" y="6453336"/>
            <a:ext cx="5057775" cy="0"/>
          </a:xfrm>
          <a:prstGeom prst="line">
            <a:avLst/>
          </a:prstGeom>
          <a:ln>
            <a:solidFill>
              <a:srgbClr val="9A0000"/>
            </a:solidFill>
          </a:ln>
        </p:spPr>
        <p:style>
          <a:lnRef idx="1">
            <a:schemeClr val="accent1"/>
          </a:lnRef>
          <a:fillRef idx="0">
            <a:schemeClr val="accent1"/>
          </a:fillRef>
          <a:effectRef idx="0">
            <a:schemeClr val="accent1"/>
          </a:effectRef>
          <a:fontRef idx="minor">
            <a:schemeClr val="tx1"/>
          </a:fontRef>
        </p:style>
      </p:cxnSp>
      <p:sp>
        <p:nvSpPr>
          <p:cNvPr id="7" name="6 Rectángulo"/>
          <p:cNvSpPr/>
          <p:nvPr/>
        </p:nvSpPr>
        <p:spPr>
          <a:xfrm>
            <a:off x="5964370" y="6453790"/>
            <a:ext cx="2595582" cy="261610"/>
          </a:xfrm>
          <a:prstGeom prst="rect">
            <a:avLst/>
          </a:prstGeom>
        </p:spPr>
        <p:txBody>
          <a:bodyPr wrap="none">
            <a:spAutoFit/>
          </a:bodyPr>
          <a:lstStyle/>
          <a:p>
            <a:r>
              <a:rPr lang="es-EC" sz="1100" dirty="0"/>
              <a:t>Plan de Ordenamiento Urbano de Cuenca </a:t>
            </a:r>
          </a:p>
        </p:txBody>
      </p:sp>
      <p:sp>
        <p:nvSpPr>
          <p:cNvPr id="8" name="7 Rectángulo"/>
          <p:cNvSpPr/>
          <p:nvPr/>
        </p:nvSpPr>
        <p:spPr>
          <a:xfrm>
            <a:off x="467544" y="625635"/>
            <a:ext cx="4248472" cy="2559472"/>
          </a:xfrm>
          <a:prstGeom prst="rect">
            <a:avLst/>
          </a:prstGeom>
        </p:spPr>
        <p:txBody>
          <a:bodyPr wrap="square">
            <a:spAutoFit/>
          </a:bodyPr>
          <a:lstStyle/>
          <a:p>
            <a:pPr algn="just"/>
            <a:r>
              <a:rPr lang="es-MX" sz="2000" b="1" dirty="0"/>
              <a:t>El espacio periurbano de cualquier ciudad es esa zona frontera entre </a:t>
            </a:r>
          </a:p>
          <a:p>
            <a:pPr algn="just"/>
            <a:r>
              <a:rPr lang="es-MX" sz="2000" b="1" dirty="0"/>
              <a:t>el campo y la ciudad, una zona de solape, donde la ciudad todavía </a:t>
            </a:r>
          </a:p>
          <a:p>
            <a:pPr algn="just"/>
            <a:r>
              <a:rPr lang="es-MX" sz="2000" b="1" dirty="0"/>
              <a:t>tiene presencia y el campo aún no aparece en su plenitud; se trata de </a:t>
            </a:r>
          </a:p>
          <a:p>
            <a:pPr algn="just"/>
            <a:r>
              <a:rPr lang="es-MX" sz="2000" b="1" dirty="0"/>
              <a:t>un espacio con entidad propia, por varias razones </a:t>
            </a:r>
            <a:r>
              <a:rPr lang="es-MX" sz="1200" dirty="0"/>
              <a:t>(</a:t>
            </a:r>
            <a:r>
              <a:rPr lang="es-MX" sz="1200" dirty="0" err="1"/>
              <a:t>IDOM</a:t>
            </a:r>
            <a:r>
              <a:rPr lang="es-MX" sz="1200" dirty="0" smtClean="0"/>
              <a:t>)</a:t>
            </a:r>
            <a:endParaRPr lang="es-MX" sz="1200" dirty="0"/>
          </a:p>
        </p:txBody>
      </p:sp>
      <p:sp>
        <p:nvSpPr>
          <p:cNvPr id="9" name="8 Rectángulo"/>
          <p:cNvSpPr/>
          <p:nvPr/>
        </p:nvSpPr>
        <p:spPr>
          <a:xfrm>
            <a:off x="497285" y="3446998"/>
            <a:ext cx="4248472" cy="2862322"/>
          </a:xfrm>
          <a:prstGeom prst="rect">
            <a:avLst/>
          </a:prstGeom>
        </p:spPr>
        <p:txBody>
          <a:bodyPr wrap="square">
            <a:spAutoFit/>
          </a:bodyPr>
          <a:lstStyle/>
          <a:p>
            <a:pPr algn="just"/>
            <a:r>
              <a:rPr lang="es-ES" sz="2000" dirty="0">
                <a:latin typeface="+mj-lt"/>
              </a:rPr>
              <a:t>No cumple funciones propiamente urbanas (de una ciudad) ni propiamente rurales (de un núcleo rural), sino funciones caracterizadas por su gran necesidad de espacio, con lo que el alto precio del suelo las repele de las zonas centrales, o funciones que se cumplen mejor alejadas de la ciudad </a:t>
            </a:r>
            <a:r>
              <a:rPr lang="es-ES" sz="2000" dirty="0" smtClean="0">
                <a:latin typeface="+mj-lt"/>
              </a:rPr>
              <a:t> </a:t>
            </a:r>
            <a:r>
              <a:rPr lang="es-ES" sz="1200" dirty="0" smtClean="0">
                <a:latin typeface="+mj-lt"/>
              </a:rPr>
              <a:t>(</a:t>
            </a:r>
            <a:r>
              <a:rPr lang="es-ES" sz="1200" dirty="0" err="1" smtClean="0">
                <a:latin typeface="+mj-lt"/>
              </a:rPr>
              <a:t>WIQUIPEDIA</a:t>
            </a:r>
            <a:r>
              <a:rPr lang="es-ES" sz="1200" dirty="0" smtClean="0">
                <a:latin typeface="+mj-lt"/>
              </a:rPr>
              <a:t>)</a:t>
            </a:r>
            <a:endParaRPr lang="es-MX" sz="1200" dirty="0">
              <a:latin typeface="+mj-lt"/>
            </a:endParaRPr>
          </a:p>
        </p:txBody>
      </p:sp>
      <p:grpSp>
        <p:nvGrpSpPr>
          <p:cNvPr id="10" name="Group 2"/>
          <p:cNvGrpSpPr>
            <a:grpSpLocks/>
          </p:cNvGrpSpPr>
          <p:nvPr/>
        </p:nvGrpSpPr>
        <p:grpSpPr bwMode="auto">
          <a:xfrm>
            <a:off x="4932040" y="612852"/>
            <a:ext cx="3643886" cy="2342278"/>
            <a:chOff x="8908" y="6058"/>
            <a:chExt cx="6489" cy="4271"/>
          </a:xfrm>
        </p:grpSpPr>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43771" t="27762" r="645" b="7645"/>
            <a:stretch>
              <a:fillRect/>
            </a:stretch>
          </p:blipFill>
          <p:spPr bwMode="auto">
            <a:xfrm>
              <a:off x="8908" y="6058"/>
              <a:ext cx="6489" cy="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9 Forma libre"/>
            <p:cNvSpPr>
              <a:spLocks/>
            </p:cNvSpPr>
            <p:nvPr/>
          </p:nvSpPr>
          <p:spPr bwMode="auto">
            <a:xfrm>
              <a:off x="12556" y="6067"/>
              <a:ext cx="1313" cy="4262"/>
            </a:xfrm>
            <a:custGeom>
              <a:avLst/>
              <a:gdLst>
                <a:gd name="T0" fmla="*/ 194869 w 1303867"/>
                <a:gd name="T1" fmla="*/ 0 h 4233333"/>
                <a:gd name="T2" fmla="*/ 140738 w 1303867"/>
                <a:gd name="T3" fmla="*/ 108255 h 4233333"/>
                <a:gd name="T4" fmla="*/ 81195 w 1303867"/>
                <a:gd name="T5" fmla="*/ 194859 h 4233333"/>
                <a:gd name="T6" fmla="*/ 32478 w 1303867"/>
                <a:gd name="T7" fmla="*/ 276050 h 4233333"/>
                <a:gd name="T8" fmla="*/ 0 w 1303867"/>
                <a:gd name="T9" fmla="*/ 357241 h 4233333"/>
                <a:gd name="T10" fmla="*/ 10826 w 1303867"/>
                <a:gd name="T11" fmla="*/ 411368 h 4233333"/>
                <a:gd name="T12" fmla="*/ 32478 w 1303867"/>
                <a:gd name="T13" fmla="*/ 460083 h 4233333"/>
                <a:gd name="T14" fmla="*/ 86609 w 1303867"/>
                <a:gd name="T15" fmla="*/ 497972 h 4233333"/>
                <a:gd name="T16" fmla="*/ 167804 w 1303867"/>
                <a:gd name="T17" fmla="*/ 579163 h 4233333"/>
                <a:gd name="T18" fmla="*/ 265238 w 1303867"/>
                <a:gd name="T19" fmla="*/ 633291 h 4233333"/>
                <a:gd name="T20" fmla="*/ 368085 w 1303867"/>
                <a:gd name="T21" fmla="*/ 682005 h 4233333"/>
                <a:gd name="T22" fmla="*/ 525064 w 1303867"/>
                <a:gd name="T23" fmla="*/ 774022 h 4233333"/>
                <a:gd name="T24" fmla="*/ 606259 w 1303867"/>
                <a:gd name="T25" fmla="*/ 849800 h 4233333"/>
                <a:gd name="T26" fmla="*/ 698280 w 1303867"/>
                <a:gd name="T27" fmla="*/ 909340 h 4233333"/>
                <a:gd name="T28" fmla="*/ 768650 w 1303867"/>
                <a:gd name="T29" fmla="*/ 936404 h 4233333"/>
                <a:gd name="T30" fmla="*/ 833606 w 1303867"/>
                <a:gd name="T31" fmla="*/ 985119 h 4233333"/>
                <a:gd name="T32" fmla="*/ 779476 w 1303867"/>
                <a:gd name="T33" fmla="*/ 1055484 h 4233333"/>
                <a:gd name="T34" fmla="*/ 752411 w 1303867"/>
                <a:gd name="T35" fmla="*/ 1136675 h 4233333"/>
                <a:gd name="T36" fmla="*/ 709106 w 1303867"/>
                <a:gd name="T37" fmla="*/ 1217867 h 4233333"/>
                <a:gd name="T38" fmla="*/ 692867 w 1303867"/>
                <a:gd name="T39" fmla="*/ 1320709 h 4233333"/>
                <a:gd name="T40" fmla="*/ 676628 w 1303867"/>
                <a:gd name="T41" fmla="*/ 1380249 h 4233333"/>
                <a:gd name="T42" fmla="*/ 676628 w 1303867"/>
                <a:gd name="T43" fmla="*/ 1445202 h 4233333"/>
                <a:gd name="T44" fmla="*/ 703693 w 1303867"/>
                <a:gd name="T45" fmla="*/ 1504742 h 4233333"/>
                <a:gd name="T46" fmla="*/ 703693 w 1303867"/>
                <a:gd name="T47" fmla="*/ 1504742 h 4233333"/>
                <a:gd name="T48" fmla="*/ 709106 w 1303867"/>
                <a:gd name="T49" fmla="*/ 1569695 h 4233333"/>
                <a:gd name="T50" fmla="*/ 665802 w 1303867"/>
                <a:gd name="T51" fmla="*/ 1591346 h 4233333"/>
                <a:gd name="T52" fmla="*/ 633324 w 1303867"/>
                <a:gd name="T53" fmla="*/ 1618409 h 4233333"/>
                <a:gd name="T54" fmla="*/ 622498 w 1303867"/>
                <a:gd name="T55" fmla="*/ 1688775 h 4233333"/>
                <a:gd name="T56" fmla="*/ 617085 w 1303867"/>
                <a:gd name="T57" fmla="*/ 1818681 h 4233333"/>
                <a:gd name="T58" fmla="*/ 611672 w 1303867"/>
                <a:gd name="T59" fmla="*/ 2013539 h 4233333"/>
                <a:gd name="T60" fmla="*/ 611672 w 1303867"/>
                <a:gd name="T61" fmla="*/ 2067667 h 4233333"/>
                <a:gd name="T62" fmla="*/ 600846 w 1303867"/>
                <a:gd name="T63" fmla="*/ 2116382 h 4233333"/>
                <a:gd name="T64" fmla="*/ 600846 w 1303867"/>
                <a:gd name="T65" fmla="*/ 2116382 h 4233333"/>
                <a:gd name="T66" fmla="*/ 405977 w 1303867"/>
                <a:gd name="T67" fmla="*/ 2132620 h 4233333"/>
                <a:gd name="T68" fmla="*/ 476346 w 1303867"/>
                <a:gd name="T69" fmla="*/ 2273351 h 4233333"/>
                <a:gd name="T70" fmla="*/ 497998 w 1303867"/>
                <a:gd name="T71" fmla="*/ 2387019 h 4233333"/>
                <a:gd name="T72" fmla="*/ 557542 w 1303867"/>
                <a:gd name="T73" fmla="*/ 2479035 h 4233333"/>
                <a:gd name="T74" fmla="*/ 600846 w 1303867"/>
                <a:gd name="T75" fmla="*/ 2554814 h 4233333"/>
                <a:gd name="T76" fmla="*/ 622498 w 1303867"/>
                <a:gd name="T77" fmla="*/ 2636005 h 4233333"/>
                <a:gd name="T78" fmla="*/ 622498 w 1303867"/>
                <a:gd name="T79" fmla="*/ 2706370 h 42333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303867"/>
                <a:gd name="T121" fmla="*/ 0 h 4233333"/>
                <a:gd name="T122" fmla="*/ 1303867 w 1303867"/>
                <a:gd name="T123" fmla="*/ 4233333 h 42333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303867" h="4233333">
                  <a:moveTo>
                    <a:pt x="304800" y="0"/>
                  </a:moveTo>
                  <a:lnTo>
                    <a:pt x="220133" y="169333"/>
                  </a:lnTo>
                  <a:lnTo>
                    <a:pt x="127000" y="304800"/>
                  </a:lnTo>
                  <a:lnTo>
                    <a:pt x="50800" y="431800"/>
                  </a:lnTo>
                  <a:lnTo>
                    <a:pt x="0" y="558800"/>
                  </a:lnTo>
                  <a:lnTo>
                    <a:pt x="16933" y="643467"/>
                  </a:lnTo>
                  <a:lnTo>
                    <a:pt x="50800" y="719667"/>
                  </a:lnTo>
                  <a:lnTo>
                    <a:pt x="135467" y="778933"/>
                  </a:lnTo>
                  <a:lnTo>
                    <a:pt x="262467" y="905933"/>
                  </a:lnTo>
                  <a:lnTo>
                    <a:pt x="414867" y="990600"/>
                  </a:lnTo>
                  <a:lnTo>
                    <a:pt x="575733" y="1066800"/>
                  </a:lnTo>
                  <a:lnTo>
                    <a:pt x="821267" y="1210733"/>
                  </a:lnTo>
                  <a:lnTo>
                    <a:pt x="948267" y="1329267"/>
                  </a:lnTo>
                  <a:lnTo>
                    <a:pt x="1092200" y="1422400"/>
                  </a:lnTo>
                  <a:lnTo>
                    <a:pt x="1202267" y="1464733"/>
                  </a:lnTo>
                  <a:lnTo>
                    <a:pt x="1303867" y="1540933"/>
                  </a:lnTo>
                  <a:lnTo>
                    <a:pt x="1219200" y="1651000"/>
                  </a:lnTo>
                  <a:lnTo>
                    <a:pt x="1176867" y="1778000"/>
                  </a:lnTo>
                  <a:lnTo>
                    <a:pt x="1109133" y="1905000"/>
                  </a:lnTo>
                  <a:lnTo>
                    <a:pt x="1083733" y="2065867"/>
                  </a:lnTo>
                  <a:lnTo>
                    <a:pt x="1058333" y="2159000"/>
                  </a:lnTo>
                  <a:lnTo>
                    <a:pt x="1058333" y="2260600"/>
                  </a:lnTo>
                  <a:lnTo>
                    <a:pt x="1100667" y="2353733"/>
                  </a:lnTo>
                  <a:lnTo>
                    <a:pt x="1109133" y="2455333"/>
                  </a:lnTo>
                  <a:lnTo>
                    <a:pt x="1041400" y="2489200"/>
                  </a:lnTo>
                  <a:lnTo>
                    <a:pt x="990600" y="2531533"/>
                  </a:lnTo>
                  <a:lnTo>
                    <a:pt x="973667" y="2641600"/>
                  </a:lnTo>
                  <a:lnTo>
                    <a:pt x="965200" y="2844800"/>
                  </a:lnTo>
                  <a:lnTo>
                    <a:pt x="956733" y="3149600"/>
                  </a:lnTo>
                  <a:lnTo>
                    <a:pt x="956733" y="3234267"/>
                  </a:lnTo>
                  <a:lnTo>
                    <a:pt x="939800" y="3310467"/>
                  </a:lnTo>
                  <a:lnTo>
                    <a:pt x="635000" y="3335867"/>
                  </a:lnTo>
                  <a:lnTo>
                    <a:pt x="745067" y="3556000"/>
                  </a:lnTo>
                  <a:lnTo>
                    <a:pt x="778933" y="3733800"/>
                  </a:lnTo>
                  <a:lnTo>
                    <a:pt x="872067" y="3877733"/>
                  </a:lnTo>
                  <a:lnTo>
                    <a:pt x="939800" y="3996267"/>
                  </a:lnTo>
                  <a:lnTo>
                    <a:pt x="973667" y="4123267"/>
                  </a:lnTo>
                  <a:lnTo>
                    <a:pt x="973667" y="4233333"/>
                  </a:lnTo>
                </a:path>
              </a:pathLst>
            </a:custGeom>
            <a:noFill/>
            <a:ln w="38100" algn="ctr">
              <a:solidFill>
                <a:srgbClr val="FF0000"/>
              </a:solidFill>
              <a:prstDash val="sys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algn="ctr" fontAlgn="base">
                <a:spcBef>
                  <a:spcPct val="0"/>
                </a:spcBef>
                <a:spcAft>
                  <a:spcPct val="0"/>
                </a:spcAft>
              </a:pPr>
              <a:endParaRPr lang="en-US" smtClean="0">
                <a:solidFill>
                  <a:prstClr val="black"/>
                </a:solidFill>
                <a:latin typeface="Arial" pitchFamily="34" charset="0"/>
                <a:cs typeface="Arial" pitchFamily="34" charset="0"/>
              </a:endParaRPr>
            </a:p>
          </p:txBody>
        </p:sp>
        <p:sp>
          <p:nvSpPr>
            <p:cNvPr id="13" name="27 CuadroTexto"/>
            <p:cNvSpPr txBox="1">
              <a:spLocks noChangeArrowheads="1"/>
            </p:cNvSpPr>
            <p:nvPr/>
          </p:nvSpPr>
          <p:spPr bwMode="auto">
            <a:xfrm>
              <a:off x="12883" y="6086"/>
              <a:ext cx="2362" cy="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just" fontAlgn="base">
                <a:spcBef>
                  <a:spcPts val="500"/>
                </a:spcBef>
                <a:spcAft>
                  <a:spcPts val="500"/>
                </a:spcAft>
              </a:pPr>
              <a:r>
                <a:rPr lang="en-US" sz="1200" b="1" smtClean="0">
                  <a:solidFill>
                    <a:srgbClr val="FF0000"/>
                  </a:solidFill>
                  <a:cs typeface="Arial" pitchFamily="34" charset="0"/>
                </a:rPr>
                <a:t> LIMITE URBANO </a:t>
              </a:r>
              <a:endParaRPr lang="en-US" smtClean="0">
                <a:solidFill>
                  <a:prstClr val="black"/>
                </a:solidFill>
                <a:latin typeface="Arial" pitchFamily="34" charset="0"/>
                <a:cs typeface="Arial" pitchFamily="34" charset="0"/>
              </a:endParaRPr>
            </a:p>
          </p:txBody>
        </p:sp>
      </p:grpSp>
      <p:pic>
        <p:nvPicPr>
          <p:cNvPr id="14"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2571" t="14911" r="39377" b="39041"/>
          <a:stretch/>
        </p:blipFill>
        <p:spPr bwMode="auto">
          <a:xfrm>
            <a:off x="4932041" y="3008159"/>
            <a:ext cx="3629970" cy="247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6095" t="31323" r="5905" b="58010"/>
          <a:stretch/>
        </p:blipFill>
        <p:spPr bwMode="auto">
          <a:xfrm>
            <a:off x="4860032" y="5503630"/>
            <a:ext cx="3760538" cy="80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3646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2815" y="172440"/>
            <a:ext cx="775117" cy="744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4716572" y="404664"/>
            <a:ext cx="3942184" cy="523220"/>
          </a:xfrm>
          <a:prstGeom prst="rect">
            <a:avLst/>
          </a:prstGeom>
        </p:spPr>
        <p:txBody>
          <a:bodyPr wrap="square">
            <a:spAutoFit/>
          </a:bodyPr>
          <a:lstStyle/>
          <a:p>
            <a:pPr algn="r"/>
            <a:r>
              <a:rPr lang="es-EC" sz="1400" b="1" dirty="0">
                <a:solidFill>
                  <a:prstClr val="white">
                    <a:lumMod val="65000"/>
                  </a:prstClr>
                </a:solidFill>
              </a:rPr>
              <a:t>P</a:t>
            </a:r>
            <a:r>
              <a:rPr lang="es-EC" sz="1200" dirty="0">
                <a:solidFill>
                  <a:prstClr val="white">
                    <a:lumMod val="65000"/>
                  </a:prstClr>
                </a:solidFill>
              </a:rPr>
              <a:t>LAN DE</a:t>
            </a:r>
            <a:r>
              <a:rPr lang="es-EC" sz="1400" dirty="0">
                <a:solidFill>
                  <a:prstClr val="white">
                    <a:lumMod val="65000"/>
                  </a:prstClr>
                </a:solidFill>
              </a:rPr>
              <a:t> </a:t>
            </a:r>
            <a:r>
              <a:rPr lang="es-EC" sz="1400" b="1" dirty="0">
                <a:solidFill>
                  <a:prstClr val="white">
                    <a:lumMod val="65000"/>
                  </a:prstClr>
                </a:solidFill>
              </a:rPr>
              <a:t>O</a:t>
            </a:r>
            <a:r>
              <a:rPr lang="es-EC" sz="1200" dirty="0">
                <a:solidFill>
                  <a:prstClr val="white">
                    <a:lumMod val="65000"/>
                  </a:prstClr>
                </a:solidFill>
              </a:rPr>
              <a:t>RDENAMIENTO</a:t>
            </a:r>
            <a:r>
              <a:rPr lang="es-EC" sz="1400" dirty="0">
                <a:solidFill>
                  <a:prstClr val="white">
                    <a:lumMod val="65000"/>
                  </a:prstClr>
                </a:solidFill>
              </a:rPr>
              <a:t> </a:t>
            </a:r>
            <a:endParaRPr lang="es-EC" sz="1400" dirty="0" smtClean="0">
              <a:solidFill>
                <a:prstClr val="white">
                  <a:lumMod val="65000"/>
                </a:prstClr>
              </a:solidFill>
            </a:endParaRPr>
          </a:p>
          <a:p>
            <a:pPr algn="r"/>
            <a:r>
              <a:rPr lang="es-EC" sz="1400" b="1" dirty="0" smtClean="0">
                <a:solidFill>
                  <a:prstClr val="white">
                    <a:lumMod val="65000"/>
                  </a:prstClr>
                </a:solidFill>
              </a:rPr>
              <a:t>U</a:t>
            </a:r>
            <a:r>
              <a:rPr lang="es-EC" sz="1200" dirty="0" smtClean="0">
                <a:solidFill>
                  <a:prstClr val="white">
                    <a:lumMod val="65000"/>
                  </a:prstClr>
                </a:solidFill>
              </a:rPr>
              <a:t>RBANO </a:t>
            </a:r>
            <a:r>
              <a:rPr lang="es-EC" sz="1200" dirty="0">
                <a:solidFill>
                  <a:prstClr val="white">
                    <a:lumMod val="65000"/>
                  </a:prstClr>
                </a:solidFill>
              </a:rPr>
              <a:t>DE</a:t>
            </a:r>
            <a:r>
              <a:rPr lang="es-EC" sz="1400" dirty="0">
                <a:solidFill>
                  <a:prstClr val="white">
                    <a:lumMod val="65000"/>
                  </a:prstClr>
                </a:solidFill>
              </a:rPr>
              <a:t> </a:t>
            </a:r>
            <a:r>
              <a:rPr lang="es-EC" sz="1400" b="1" dirty="0">
                <a:solidFill>
                  <a:prstClr val="white">
                    <a:lumMod val="65000"/>
                  </a:prstClr>
                </a:solidFill>
              </a:rPr>
              <a:t>C</a:t>
            </a:r>
            <a:r>
              <a:rPr lang="es-EC" sz="1200" dirty="0">
                <a:solidFill>
                  <a:prstClr val="white">
                    <a:lumMod val="65000"/>
                  </a:prstClr>
                </a:solidFill>
              </a:rPr>
              <a:t>UENCA</a:t>
            </a:r>
            <a:r>
              <a:rPr lang="es-EC" sz="1400" dirty="0">
                <a:solidFill>
                  <a:prstClr val="white">
                    <a:lumMod val="65000"/>
                  </a:prstClr>
                </a:solidFill>
              </a:rPr>
              <a:t> </a:t>
            </a:r>
          </a:p>
        </p:txBody>
      </p:sp>
      <p:cxnSp>
        <p:nvCxnSpPr>
          <p:cNvPr id="5" name="4 Conector recto"/>
          <p:cNvCxnSpPr/>
          <p:nvPr/>
        </p:nvCxnSpPr>
        <p:spPr>
          <a:xfrm>
            <a:off x="1043608" y="939166"/>
            <a:ext cx="7615148" cy="0"/>
          </a:xfrm>
          <a:prstGeom prst="line">
            <a:avLst/>
          </a:prstGeom>
          <a:ln w="9525" cmpd="thickThin">
            <a:solidFill>
              <a:srgbClr val="C00000"/>
            </a:solidFill>
          </a:ln>
        </p:spPr>
        <p:style>
          <a:lnRef idx="3">
            <a:schemeClr val="accent2"/>
          </a:lnRef>
          <a:fillRef idx="0">
            <a:schemeClr val="accent2"/>
          </a:fillRef>
          <a:effectRef idx="2">
            <a:schemeClr val="accent2"/>
          </a:effectRef>
          <a:fontRef idx="minor">
            <a:schemeClr val="tx1"/>
          </a:fontRef>
        </p:style>
      </p:cxn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2151" y="211502"/>
            <a:ext cx="662142" cy="665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286" t="14561" r="16381" b="14667"/>
          <a:stretch/>
        </p:blipFill>
        <p:spPr bwMode="auto">
          <a:xfrm>
            <a:off x="1303588" y="2065512"/>
            <a:ext cx="7095187" cy="4459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Título"/>
          <p:cNvSpPr txBox="1">
            <a:spLocks/>
          </p:cNvSpPr>
          <p:nvPr/>
        </p:nvSpPr>
        <p:spPr>
          <a:xfrm>
            <a:off x="1064072" y="1895228"/>
            <a:ext cx="2355800" cy="680958"/>
          </a:xfrm>
          <a:prstGeom prst="rect">
            <a:avLst/>
          </a:prstGeom>
          <a:solidFill>
            <a:schemeClr val="tx2">
              <a:lumMod val="60000"/>
              <a:lumOff val="40000"/>
            </a:schemeClr>
          </a:solidFill>
          <a:ln>
            <a:noFill/>
          </a:ln>
          <a:effectLst>
            <a:innerShdw blurRad="63500" dist="50800" dir="5400000">
              <a:prstClr val="black">
                <a:alpha val="50000"/>
              </a:prstClr>
            </a:inn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C" sz="1300" dirty="0">
                <a:solidFill>
                  <a:prstClr val="white"/>
                </a:solidFill>
                <a:latin typeface="Century Gothic" pitchFamily="34" charset="0"/>
              </a:rPr>
              <a:t>ALTO NÚMERO DE LOTES VACANTES</a:t>
            </a:r>
            <a:endParaRPr lang="es-ES" sz="1300" dirty="0">
              <a:solidFill>
                <a:prstClr val="white"/>
              </a:solidFill>
              <a:latin typeface="Century Gothic" pitchFamily="34" charset="0"/>
            </a:endParaRPr>
          </a:p>
        </p:txBody>
      </p:sp>
      <p:sp>
        <p:nvSpPr>
          <p:cNvPr id="9" name="1 Título"/>
          <p:cNvSpPr txBox="1">
            <a:spLocks/>
          </p:cNvSpPr>
          <p:nvPr/>
        </p:nvSpPr>
        <p:spPr>
          <a:xfrm>
            <a:off x="1043608" y="1091858"/>
            <a:ext cx="7615148" cy="680958"/>
          </a:xfrm>
          <a:prstGeom prst="rect">
            <a:avLst/>
          </a:prstGeom>
          <a:solidFill>
            <a:schemeClr val="tx2"/>
          </a:solidFill>
          <a:ln>
            <a:noFill/>
          </a:ln>
          <a:effectLst>
            <a:innerShdw blurRad="63500" dist="50800" dir="5400000">
              <a:prstClr val="black">
                <a:alpha val="50000"/>
              </a:prstClr>
            </a:innerShdw>
          </a:effectLst>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C" sz="1800" dirty="0" smtClean="0">
                <a:solidFill>
                  <a:prstClr val="white"/>
                </a:solidFill>
                <a:latin typeface="Century Gothic" pitchFamily="34" charset="0"/>
              </a:rPr>
              <a:t>ESPECULACIÓN DEL COSTO DEL SUELO</a:t>
            </a:r>
            <a:endParaRPr lang="es-ES" sz="1800" dirty="0">
              <a:solidFill>
                <a:prstClr val="white"/>
              </a:solidFill>
              <a:latin typeface="Century Gothic" pitchFamily="34" charset="0"/>
            </a:endParaRPr>
          </a:p>
        </p:txBody>
      </p:sp>
    </p:spTree>
    <p:extLst>
      <p:ext uri="{BB962C8B-B14F-4D97-AF65-F5344CB8AC3E}">
        <p14:creationId xmlns:p14="http://schemas.microsoft.com/office/powerpoint/2010/main" val="186546760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825</TotalTime>
  <Words>1845</Words>
  <Application>Microsoft Office PowerPoint</Application>
  <PresentationFormat>Presentación en pantalla (4:3)</PresentationFormat>
  <Paragraphs>134</Paragraphs>
  <Slides>28</Slides>
  <Notes>0</Notes>
  <HiddenSlides>0</HiddenSlides>
  <MMClips>0</MMClips>
  <ScaleCrop>false</ScaleCrop>
  <HeadingPairs>
    <vt:vector size="4" baseType="variant">
      <vt:variant>
        <vt:lpstr>Tema</vt:lpstr>
      </vt:variant>
      <vt:variant>
        <vt:i4>2</vt:i4>
      </vt:variant>
      <vt:variant>
        <vt:lpstr>Títulos de diapositiva</vt:lpstr>
      </vt:variant>
      <vt:variant>
        <vt:i4>28</vt:i4>
      </vt:variant>
    </vt:vector>
  </HeadingPairs>
  <TitlesOfParts>
    <vt:vector size="30" baseType="lpstr">
      <vt:lpstr>Tema de Office</vt:lpstr>
      <vt:lpstr>Tema1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PROBLEMAS MOVILIDAD (TRÁNSITO Y TRANSPORTE) Y VIALIDAD </vt:lpstr>
      <vt:lpstr>Presentación de PowerPoint</vt:lpstr>
      <vt:lpstr>Presentación de PowerPoint</vt:lpstr>
      <vt:lpstr>Presentación de PowerPoint</vt:lpstr>
      <vt:lpstr>Presentación de PowerPoint</vt:lpstr>
      <vt:lpstr>Presentación de PowerPoint</vt:lpstr>
      <vt:lpstr>Presentación de PowerPoint</vt:lpstr>
      <vt:lpstr>SISTEMA VERDE</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Oswaldo Cordero Dominguez</dc:creator>
  <cp:lastModifiedBy>User</cp:lastModifiedBy>
  <cp:revision>63</cp:revision>
  <dcterms:created xsi:type="dcterms:W3CDTF">2014-11-26T15:12:49Z</dcterms:created>
  <dcterms:modified xsi:type="dcterms:W3CDTF">2014-11-28T04:09:10Z</dcterms:modified>
</cp:coreProperties>
</file>