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5"/>
  </p:notesMasterIdLst>
  <p:sldIdLst>
    <p:sldId id="256" r:id="rId2"/>
    <p:sldId id="257" r:id="rId3"/>
    <p:sldId id="264" r:id="rId4"/>
    <p:sldId id="273" r:id="rId5"/>
    <p:sldId id="261" r:id="rId6"/>
    <p:sldId id="274" r:id="rId7"/>
    <p:sldId id="284" r:id="rId8"/>
    <p:sldId id="258" r:id="rId9"/>
    <p:sldId id="299" r:id="rId10"/>
    <p:sldId id="300" r:id="rId11"/>
    <p:sldId id="279" r:id="rId12"/>
    <p:sldId id="262" r:id="rId13"/>
    <p:sldId id="289" r:id="rId14"/>
    <p:sldId id="275" r:id="rId15"/>
    <p:sldId id="263" r:id="rId16"/>
    <p:sldId id="286" r:id="rId17"/>
    <p:sldId id="265" r:id="rId18"/>
    <p:sldId id="280" r:id="rId19"/>
    <p:sldId id="277" r:id="rId20"/>
    <p:sldId id="285" r:id="rId21"/>
    <p:sldId id="287" r:id="rId22"/>
    <p:sldId id="290" r:id="rId23"/>
    <p:sldId id="288" r:id="rId24"/>
    <p:sldId id="291" r:id="rId25"/>
    <p:sldId id="272" r:id="rId26"/>
    <p:sldId id="298" r:id="rId27"/>
    <p:sldId id="271" r:id="rId28"/>
    <p:sldId id="266" r:id="rId29"/>
    <p:sldId id="268" r:id="rId30"/>
    <p:sldId id="269" r:id="rId31"/>
    <p:sldId id="281" r:id="rId32"/>
    <p:sldId id="282" r:id="rId33"/>
    <p:sldId id="292" r:id="rId34"/>
    <p:sldId id="267" r:id="rId35"/>
    <p:sldId id="276" r:id="rId36"/>
    <p:sldId id="270" r:id="rId37"/>
    <p:sldId id="283" r:id="rId38"/>
    <p:sldId id="259" r:id="rId39"/>
    <p:sldId id="293" r:id="rId40"/>
    <p:sldId id="294" r:id="rId41"/>
    <p:sldId id="295" r:id="rId42"/>
    <p:sldId id="296" r:id="rId43"/>
    <p:sldId id="297" r:id="rId44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2296" autoAdjust="0"/>
  </p:normalViewPr>
  <p:slideViewPr>
    <p:cSldViewPr>
      <p:cViewPr>
        <p:scale>
          <a:sx n="70" d="100"/>
          <a:sy n="70" d="100"/>
        </p:scale>
        <p:origin x="-1374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A9D5C-0903-430C-9360-D347FA769DBE}" type="datetimeFigureOut">
              <a:rPr lang="es-MX" smtClean="0"/>
              <a:pPr/>
              <a:t>14/03/2012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B7C91-2F3F-4625-8F62-0FAC5579FA6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784307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B7C91-2F3F-4625-8F62-0FAC5579FA6F}" type="slidenum">
              <a:rPr lang="es-MX" smtClean="0"/>
              <a:pPr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3910746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CAC2D-3A17-4430-B7E9-3C2B824D9EA5}" type="datetimeFigureOut">
              <a:rPr lang="es-MX" smtClean="0"/>
              <a:pPr/>
              <a:t>14/03/2012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5B96-A9F0-4F3E-BEBD-3CB6D97B2555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CAC2D-3A17-4430-B7E9-3C2B824D9EA5}" type="datetimeFigureOut">
              <a:rPr lang="es-MX" smtClean="0"/>
              <a:pPr/>
              <a:t>14/03/2012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5B96-A9F0-4F3E-BEBD-3CB6D97B255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CAC2D-3A17-4430-B7E9-3C2B824D9EA5}" type="datetimeFigureOut">
              <a:rPr lang="es-MX" smtClean="0"/>
              <a:pPr/>
              <a:t>14/03/2012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5B96-A9F0-4F3E-BEBD-3CB6D97B255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CAC2D-3A17-4430-B7E9-3C2B824D9EA5}" type="datetimeFigureOut">
              <a:rPr lang="es-MX" smtClean="0"/>
              <a:pPr/>
              <a:t>14/03/2012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5B96-A9F0-4F3E-BEBD-3CB6D97B255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CAC2D-3A17-4430-B7E9-3C2B824D9EA5}" type="datetimeFigureOut">
              <a:rPr lang="es-MX" smtClean="0"/>
              <a:pPr/>
              <a:t>14/03/2012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5B96-A9F0-4F3E-BEBD-3CB6D97B2555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CAC2D-3A17-4430-B7E9-3C2B824D9EA5}" type="datetimeFigureOut">
              <a:rPr lang="es-MX" smtClean="0"/>
              <a:pPr/>
              <a:t>14/03/2012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5B96-A9F0-4F3E-BEBD-3CB6D97B255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CAC2D-3A17-4430-B7E9-3C2B824D9EA5}" type="datetimeFigureOut">
              <a:rPr lang="es-MX" smtClean="0"/>
              <a:pPr/>
              <a:t>14/03/2012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5B96-A9F0-4F3E-BEBD-3CB6D97B2555}" type="slidenum">
              <a:rPr lang="es-MX" smtClean="0"/>
              <a:pPr/>
              <a:t>‹Nº›</a:t>
            </a:fld>
            <a:endParaRPr lang="es-MX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CAC2D-3A17-4430-B7E9-3C2B824D9EA5}" type="datetimeFigureOut">
              <a:rPr lang="es-MX" smtClean="0"/>
              <a:pPr/>
              <a:t>14/03/2012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5B96-A9F0-4F3E-BEBD-3CB6D97B255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CAC2D-3A17-4430-B7E9-3C2B824D9EA5}" type="datetimeFigureOut">
              <a:rPr lang="es-MX" smtClean="0"/>
              <a:pPr/>
              <a:t>14/03/2012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5B96-A9F0-4F3E-BEBD-3CB6D97B255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CAC2D-3A17-4430-B7E9-3C2B824D9EA5}" type="datetimeFigureOut">
              <a:rPr lang="es-MX" smtClean="0"/>
              <a:pPr/>
              <a:t>14/03/2012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5B96-A9F0-4F3E-BEBD-3CB6D97B2555}" type="slidenum">
              <a:rPr lang="es-MX" smtClean="0"/>
              <a:pPr/>
              <a:t>‹Nº›</a:t>
            </a:fld>
            <a:endParaRPr lang="es-MX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CAC2D-3A17-4430-B7E9-3C2B824D9EA5}" type="datetimeFigureOut">
              <a:rPr lang="es-MX" smtClean="0"/>
              <a:pPr/>
              <a:t>14/03/2012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5B96-A9F0-4F3E-BEBD-3CB6D97B255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692CAC2D-3A17-4430-B7E9-3C2B824D9EA5}" type="datetimeFigureOut">
              <a:rPr lang="es-MX" smtClean="0"/>
              <a:pPr/>
              <a:t>14/03/2012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FE8D5B96-A9F0-4F3E-BEBD-3CB6D97B2555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oleObject" Target="file:///C:\Users\eliam%20mesina\Documents\Gr&#225;fico%20puertos.xlsx!Hoja1!%5bGr&#225;fico%20puertos.xlsx%5dHoja1%203%20Gr&#225;fico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sz="4800" dirty="0" smtClean="0"/>
              <a:t>Parque Metropolitano Estero Las Garzas, Manzanillo MX</a:t>
            </a:r>
            <a:endParaRPr lang="es-MX" sz="48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MX" dirty="0" smtClean="0"/>
              <a:t>H. Ayuntamiento de Manzanillo</a:t>
            </a:r>
          </a:p>
          <a:p>
            <a:r>
              <a:rPr lang="es-MX" dirty="0" smtClean="0"/>
              <a:t>Instituto de Planeación para el Desarrollo Sustentable de Manzanillo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xmlns="" val="146124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dirty="0" smtClean="0"/>
              <a:t>Oportunidad</a:t>
            </a:r>
            <a:endParaRPr lang="es-MX" sz="4000" dirty="0"/>
          </a:p>
        </p:txBody>
      </p:sp>
      <p:pic>
        <p:nvPicPr>
          <p:cNvPr id="35842" name="Picture 2" descr="C:\Users\Alex\Pictures\Fotos Congreso\DSC055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404664"/>
            <a:ext cx="6960773" cy="52205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8099507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dirty="0" smtClean="0"/>
              <a:t>Oportunidad</a:t>
            </a:r>
            <a:endParaRPr lang="es-MX" sz="4000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755576" y="609600"/>
            <a:ext cx="2736304" cy="4907632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s-ES" sz="1600" b="1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Algunas condicionantes ambientales</a:t>
            </a:r>
          </a:p>
          <a:p>
            <a:pPr>
              <a:spcAft>
                <a:spcPts val="1200"/>
              </a:spcAft>
            </a:pPr>
            <a:r>
              <a:rPr lang="es-ES" sz="1600" b="1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Restaurar </a:t>
            </a:r>
            <a:r>
              <a:rPr lang="es-ES" sz="16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10 hectáreas de manglar</a:t>
            </a:r>
          </a:p>
          <a:p>
            <a:pPr>
              <a:spcAft>
                <a:spcPts val="1200"/>
              </a:spcAft>
            </a:pPr>
            <a:r>
              <a:rPr lang="es-ES" sz="16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Crear 7 hectáreas de islas de manglar</a:t>
            </a:r>
          </a:p>
          <a:p>
            <a:pPr>
              <a:spcAft>
                <a:spcPts val="1200"/>
              </a:spcAft>
            </a:pPr>
            <a:r>
              <a:rPr lang="es-ES" sz="16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Crear o restaurar una superficie de 8.06 hectáreas de humedales dulceacuícolas</a:t>
            </a:r>
            <a:r>
              <a:rPr lang="es-ES" sz="1600" b="1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s-MX" sz="16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Programa definitivo de restauración de la Laguna Valle de las </a:t>
            </a:r>
            <a:r>
              <a:rPr lang="es-MX" sz="1600" b="1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Garzas</a:t>
            </a:r>
          </a:p>
          <a:p>
            <a:pPr>
              <a:spcAft>
                <a:spcPts val="1200"/>
              </a:spcAft>
            </a:pPr>
            <a:r>
              <a:rPr lang="es-MX" sz="1600" b="1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Programa de monitoreo</a:t>
            </a:r>
            <a:endParaRPr lang="es-ES" sz="1600" b="1" dirty="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5" descr="C:\Documents and Settings\ramsses\Escritorio\Fotos CUS API Gobernador\PM Laguna del Valle de las Garzas.bm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851920" y="836712"/>
            <a:ext cx="4477139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Documents and Settings\ramsses\Escritorio\Fotos CUS API Gobernador\DSC00167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156176" y="4221088"/>
            <a:ext cx="2173272" cy="179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:\Documents and Settings\ramsses\Escritorio\Fotos CUS API Gobernador\IMG_72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851920" y="4221088"/>
            <a:ext cx="2200537" cy="17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13010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dirty="0" smtClean="0"/>
              <a:t>Oportunidad</a:t>
            </a:r>
            <a:endParaRPr lang="es-MX" sz="4000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755576" y="404664"/>
            <a:ext cx="7920880" cy="1944217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1200"/>
              </a:spcAft>
            </a:pPr>
            <a:r>
              <a:rPr lang="es-MX" dirty="0" smtClean="0"/>
              <a:t>Manzanillo es una ciudad conectada globalmente, forma parte de una plataforma logística multimodal.</a:t>
            </a:r>
          </a:p>
          <a:p>
            <a:pPr>
              <a:spcAft>
                <a:spcPts val="1200"/>
              </a:spcAft>
            </a:pPr>
            <a:r>
              <a:rPr lang="es-MX" dirty="0" smtClean="0"/>
              <a:t>El proyecto Parque Metropolitano Estero las Garzas aprovecha esta oportunidad y liga dinámicas y flujos transnacionales con la creación de espacios para la ciudad.</a:t>
            </a:r>
            <a:endParaRPr lang="es-MX" dirty="0"/>
          </a:p>
        </p:txBody>
      </p:sp>
      <p:pic>
        <p:nvPicPr>
          <p:cNvPr id="8" name="Imagen 2" descr="C:\Users\FJAM\Pictures\Manzanillo\2\6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971600" y="2409431"/>
            <a:ext cx="7272808" cy="303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66888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dirty="0" smtClean="0"/>
              <a:t>Oportunidad</a:t>
            </a:r>
            <a:endParaRPr lang="es-MX" sz="4000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56084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971600" y="548680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>
                <a:solidFill>
                  <a:schemeClr val="accent3">
                    <a:lumMod val="50000"/>
                  </a:schemeClr>
                </a:solidFill>
              </a:rPr>
              <a:t>Armonizar el desarrollo económico con el cuidado y promoción del medio ambiente</a:t>
            </a:r>
            <a:endParaRPr lang="es-MX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6354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dirty="0" smtClean="0"/>
              <a:t>Oportunidad</a:t>
            </a:r>
            <a:endParaRPr lang="es-MX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2"/>
          </p:nvPr>
        </p:nvSpPr>
        <p:spPr>
          <a:xfrm>
            <a:off x="6300192" y="620688"/>
            <a:ext cx="2005608" cy="4896544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s-ES" sz="2000" dirty="0" smtClean="0"/>
              <a:t>Lineamientos del proyecto de rehabilitación ambiental:</a:t>
            </a:r>
          </a:p>
          <a:p>
            <a:pPr marL="0" indent="0">
              <a:buNone/>
            </a:pPr>
            <a:endParaRPr lang="es-MX" sz="2000" dirty="0" smtClean="0"/>
          </a:p>
          <a:p>
            <a:r>
              <a:rPr lang="es-MX" sz="2000" dirty="0" smtClean="0"/>
              <a:t>Área de restauración ecológica: 210 has. aprox. del vaso lacustre</a:t>
            </a:r>
          </a:p>
          <a:p>
            <a:r>
              <a:rPr lang="es-ES" sz="2000" dirty="0" smtClean="0"/>
              <a:t>Dragado de canales </a:t>
            </a:r>
          </a:p>
          <a:p>
            <a:r>
              <a:rPr lang="es-ES" sz="2000" dirty="0" smtClean="0"/>
              <a:t>Reforestación</a:t>
            </a:r>
          </a:p>
          <a:p>
            <a:r>
              <a:rPr lang="es-ES" sz="2000" dirty="0" smtClean="0"/>
              <a:t>Construcción de isletas</a:t>
            </a:r>
            <a:endParaRPr lang="es-MX" sz="2000" dirty="0"/>
          </a:p>
        </p:txBody>
      </p:sp>
      <p:pic>
        <p:nvPicPr>
          <p:cNvPr id="6" name="5 Marcador de contenido"/>
          <p:cNvPicPr>
            <a:picLocks noGrp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2000" y="597242"/>
            <a:ext cx="5394176" cy="48891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035171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54416" cy="1600200"/>
          </a:xfrm>
        </p:spPr>
        <p:txBody>
          <a:bodyPr>
            <a:normAutofit/>
          </a:bodyPr>
          <a:lstStyle/>
          <a:p>
            <a:r>
              <a:rPr lang="es-MX" sz="4000" dirty="0" smtClean="0"/>
              <a:t>PMET: Objetivos</a:t>
            </a:r>
            <a:endParaRPr lang="es-MX" sz="4000" dirty="0"/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>
          <a:xfrm>
            <a:off x="762000" y="404664"/>
            <a:ext cx="3657600" cy="5112567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s-ES" sz="2000" dirty="0" smtClean="0"/>
              <a:t>Recuperar para la ciudadanía y los visitantes un espacio en actual proceso de degradación ecológica</a:t>
            </a:r>
          </a:p>
          <a:p>
            <a:pPr>
              <a:spcAft>
                <a:spcPts val="1200"/>
              </a:spcAft>
            </a:pPr>
            <a:r>
              <a:rPr lang="es-MX" sz="2000" dirty="0" smtClean="0"/>
              <a:t>Desarrollar de </a:t>
            </a:r>
            <a:r>
              <a:rPr lang="es-MX" sz="2000" dirty="0"/>
              <a:t>actividades recreativas y de aventura de bajo impacto </a:t>
            </a:r>
            <a:r>
              <a:rPr lang="es-MX" sz="2000" dirty="0" smtClean="0"/>
              <a:t>ecológico</a:t>
            </a:r>
          </a:p>
          <a:p>
            <a:pPr>
              <a:spcAft>
                <a:spcPts val="1200"/>
              </a:spcAft>
            </a:pPr>
            <a:r>
              <a:rPr lang="es-ES" sz="2000" dirty="0" smtClean="0"/>
              <a:t>Fortalecer la centralidad de la ciudad consolidada, orientando el modelo urbano hacia la compacidad y diversidad</a:t>
            </a:r>
            <a:endParaRPr lang="es-MX" sz="2000" dirty="0" smtClean="0"/>
          </a:p>
          <a:p>
            <a:pPr>
              <a:spcAft>
                <a:spcPts val="1200"/>
              </a:spcAft>
            </a:pPr>
            <a:endParaRPr lang="es-MX" sz="2000" dirty="0"/>
          </a:p>
        </p:txBody>
      </p:sp>
      <p:pic>
        <p:nvPicPr>
          <p:cNvPr id="6" name="Imagen 6" descr="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44008" y="1052736"/>
            <a:ext cx="3657600" cy="231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3270205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 smtClean="0"/>
              <a:t>El sitio: alta centralidad</a:t>
            </a:r>
            <a:endParaRPr lang="es-MX" sz="40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2000" y="548680"/>
            <a:ext cx="7626424" cy="4931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Elipse"/>
          <p:cNvSpPr/>
          <p:nvPr/>
        </p:nvSpPr>
        <p:spPr>
          <a:xfrm>
            <a:off x="5004048" y="2132856"/>
            <a:ext cx="1008112" cy="100811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998020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54416" cy="1600200"/>
          </a:xfrm>
        </p:spPr>
        <p:txBody>
          <a:bodyPr>
            <a:normAutofit/>
          </a:bodyPr>
          <a:lstStyle/>
          <a:p>
            <a:r>
              <a:rPr lang="es-MX" sz="4000" dirty="0" smtClean="0"/>
              <a:t>PMET: Situación actual</a:t>
            </a:r>
            <a:endParaRPr lang="es-MX" sz="4000" dirty="0"/>
          </a:p>
        </p:txBody>
      </p:sp>
      <p:pic>
        <p:nvPicPr>
          <p:cNvPr id="8" name="Imagen 3" descr="C:\Users\FJAM\Pictures\Manzanillo\P 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3070" y="476672"/>
            <a:ext cx="7488832" cy="4691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6988073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Marcador de contenido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683806792"/>
              </p:ext>
            </p:extLst>
          </p:nvPr>
        </p:nvGraphicFramePr>
        <p:xfrm>
          <a:off x="4355976" y="2497593"/>
          <a:ext cx="3945632" cy="2894881"/>
        </p:xfrm>
        <a:graphic>
          <a:graphicData uri="http://schemas.openxmlformats.org/presentationml/2006/ole">
            <p:oleObj spid="_x0000_s4138" name="Imagen" r:id="rId3" imgW="5597652" imgH="4107180" progId="Word.Picture.8">
              <p:embed/>
            </p:oleObj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54416" cy="1600200"/>
          </a:xfrm>
        </p:spPr>
        <p:txBody>
          <a:bodyPr>
            <a:normAutofit/>
          </a:bodyPr>
          <a:lstStyle/>
          <a:p>
            <a:r>
              <a:rPr lang="es-MX" sz="4000" dirty="0" smtClean="0"/>
              <a:t>PMET: Situación actual</a:t>
            </a:r>
            <a:endParaRPr lang="es-MX" sz="4000" dirty="0"/>
          </a:p>
        </p:txBody>
      </p:sp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017738777"/>
              </p:ext>
            </p:extLst>
          </p:nvPr>
        </p:nvGraphicFramePr>
        <p:xfrm>
          <a:off x="755575" y="764704"/>
          <a:ext cx="4079211" cy="2783781"/>
        </p:xfrm>
        <a:graphic>
          <a:graphicData uri="http://schemas.openxmlformats.org/presentationml/2006/ole">
            <p:oleObj spid="_x0000_s4139" name="Imagen" r:id="rId4" imgW="5597652" imgH="4079748" progId="Word.Picture.8">
              <p:embed/>
            </p:oleObj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683568" y="3573016"/>
            <a:ext cx="3240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6">
                    <a:lumMod val="50000"/>
                  </a:schemeClr>
                </a:solidFill>
              </a:rPr>
              <a:t>Servicios ambientales</a:t>
            </a:r>
          </a:p>
          <a:p>
            <a:r>
              <a:rPr lang="es-ES" b="1" dirty="0" smtClean="0">
                <a:solidFill>
                  <a:schemeClr val="accent6">
                    <a:lumMod val="50000"/>
                  </a:schemeClr>
                </a:solidFill>
              </a:rPr>
              <a:t>Manglares</a:t>
            </a:r>
          </a:p>
          <a:p>
            <a:r>
              <a:rPr lang="es-ES" b="1" dirty="0" smtClean="0">
                <a:solidFill>
                  <a:schemeClr val="accent6">
                    <a:lumMod val="50000"/>
                  </a:schemeClr>
                </a:solidFill>
              </a:rPr>
              <a:t>Humedales</a:t>
            </a:r>
          </a:p>
          <a:p>
            <a:r>
              <a:rPr lang="es-ES" b="1" dirty="0" smtClean="0">
                <a:solidFill>
                  <a:schemeClr val="accent6">
                    <a:lumMod val="50000"/>
                  </a:schemeClr>
                </a:solidFill>
              </a:rPr>
              <a:t>Sitios de anidación de aves</a:t>
            </a:r>
          </a:p>
          <a:p>
            <a:r>
              <a:rPr lang="es-ES" b="1" dirty="0" smtClean="0">
                <a:solidFill>
                  <a:schemeClr val="accent6">
                    <a:lumMod val="50000"/>
                  </a:schemeClr>
                </a:solidFill>
              </a:rPr>
              <a:t>Zonas de descanso de aves migratorias</a:t>
            </a:r>
            <a:endParaRPr lang="es-MX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932040" y="836712"/>
            <a:ext cx="35283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solidFill>
                  <a:schemeClr val="accent6">
                    <a:lumMod val="50000"/>
                  </a:schemeClr>
                </a:solidFill>
              </a:rPr>
              <a:t>Problemática:</a:t>
            </a:r>
          </a:p>
          <a:p>
            <a:pPr algn="r"/>
            <a:r>
              <a:rPr lang="es-ES" b="1" dirty="0" smtClean="0">
                <a:solidFill>
                  <a:schemeClr val="accent6">
                    <a:lumMod val="50000"/>
                  </a:schemeClr>
                </a:solidFill>
              </a:rPr>
              <a:t>Deforestación</a:t>
            </a:r>
          </a:p>
          <a:p>
            <a:pPr algn="r"/>
            <a:r>
              <a:rPr lang="es-ES" b="1" dirty="0" smtClean="0">
                <a:solidFill>
                  <a:schemeClr val="accent6">
                    <a:lumMod val="50000"/>
                  </a:schemeClr>
                </a:solidFill>
              </a:rPr>
              <a:t>Falta de profundidad (asolvamiento)</a:t>
            </a:r>
          </a:p>
          <a:p>
            <a:pPr algn="r"/>
            <a:r>
              <a:rPr lang="es-ES" b="1" dirty="0" smtClean="0">
                <a:solidFill>
                  <a:schemeClr val="accent6">
                    <a:lumMod val="50000"/>
                  </a:schemeClr>
                </a:solidFill>
              </a:rPr>
              <a:t>Descargas de aguas servidas</a:t>
            </a:r>
            <a:endParaRPr lang="es-MX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5567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54416" cy="1600200"/>
          </a:xfrm>
        </p:spPr>
        <p:txBody>
          <a:bodyPr>
            <a:normAutofit/>
          </a:bodyPr>
          <a:lstStyle/>
          <a:p>
            <a:r>
              <a:rPr lang="es-MX" sz="4000" dirty="0" smtClean="0"/>
              <a:t>PMET: Situación actual</a:t>
            </a:r>
            <a:endParaRPr lang="es-MX" sz="40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04138" y="476672"/>
            <a:ext cx="7488832" cy="4992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15321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dirty="0" smtClean="0"/>
              <a:t>Manzanillo, Mx.</a:t>
            </a:r>
            <a:endParaRPr lang="es-MX" sz="4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82053" y="548680"/>
            <a:ext cx="7543800" cy="45365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5" name="4 Conector recto"/>
          <p:cNvCxnSpPr/>
          <p:nvPr/>
        </p:nvCxnSpPr>
        <p:spPr>
          <a:xfrm>
            <a:off x="2339752" y="548680"/>
            <a:ext cx="0" cy="4536503"/>
          </a:xfrm>
          <a:prstGeom prst="line">
            <a:avLst/>
          </a:prstGeom>
          <a:ln w="2857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Conector recto"/>
          <p:cNvCxnSpPr/>
          <p:nvPr/>
        </p:nvCxnSpPr>
        <p:spPr>
          <a:xfrm flipH="1">
            <a:off x="611560" y="2348879"/>
            <a:ext cx="7714293" cy="0"/>
          </a:xfrm>
          <a:prstGeom prst="line">
            <a:avLst/>
          </a:prstGeom>
          <a:ln w="2857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CuadroTexto"/>
          <p:cNvSpPr txBox="1"/>
          <p:nvPr/>
        </p:nvSpPr>
        <p:spPr>
          <a:xfrm>
            <a:off x="2767763" y="2060847"/>
            <a:ext cx="1660221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FFFF00"/>
                </a:solidFill>
              </a:rPr>
              <a:t>N 19°05’</a:t>
            </a:r>
            <a:endParaRPr lang="es-MX" sz="1600" b="1" dirty="0">
              <a:solidFill>
                <a:srgbClr val="FFFF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 rot="16200000">
            <a:off x="1546800" y="3428135"/>
            <a:ext cx="1247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FFFF00"/>
                </a:solidFill>
              </a:rPr>
              <a:t>W 104°18’</a:t>
            </a:r>
            <a:endParaRPr lang="es-MX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317849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dirty="0" smtClean="0"/>
              <a:t>PMET: Situación actual</a:t>
            </a:r>
            <a:endParaRPr lang="es-MX" sz="4000" dirty="0"/>
          </a:p>
        </p:txBody>
      </p:sp>
      <p:pic>
        <p:nvPicPr>
          <p:cNvPr id="6146" name="Picture 2" descr="G:\Barcelona\imag\DSC055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475656" y="548680"/>
            <a:ext cx="6432715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09734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6771" y="490804"/>
            <a:ext cx="7539645" cy="502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dirty="0" smtClean="0"/>
              <a:t>PMET: Situación actual</a:t>
            </a:r>
            <a:endParaRPr lang="es-MX" sz="4000" dirty="0"/>
          </a:p>
        </p:txBody>
      </p:sp>
    </p:spTree>
    <p:extLst>
      <p:ext uri="{BB962C8B-B14F-4D97-AF65-F5344CB8AC3E}">
        <p14:creationId xmlns:p14="http://schemas.microsoft.com/office/powerpoint/2010/main" xmlns="" val="2298391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dirty="0" smtClean="0"/>
              <a:t>PMET: Situación actual</a:t>
            </a:r>
            <a:endParaRPr lang="es-MX" sz="4000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560840" cy="504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79302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dirty="0" smtClean="0"/>
              <a:t>PMET: Situación actual</a:t>
            </a:r>
            <a:endParaRPr lang="es-MX" sz="4000" dirty="0"/>
          </a:p>
        </p:txBody>
      </p:sp>
      <p:pic>
        <p:nvPicPr>
          <p:cNvPr id="10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42391" y="452669"/>
            <a:ext cx="7474025" cy="498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16176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dirty="0" smtClean="0"/>
              <a:t>PMET: Situación actual</a:t>
            </a:r>
            <a:endParaRPr lang="es-MX" sz="4000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07222" y="462540"/>
            <a:ext cx="7509194" cy="500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99345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54416" cy="1600200"/>
          </a:xfrm>
        </p:spPr>
        <p:txBody>
          <a:bodyPr>
            <a:normAutofit/>
          </a:bodyPr>
          <a:lstStyle/>
          <a:p>
            <a:r>
              <a:rPr lang="es-MX" sz="4000" dirty="0" smtClean="0"/>
              <a:t>PMET: Visión</a:t>
            </a:r>
            <a:endParaRPr lang="es-MX" sz="4000" dirty="0"/>
          </a:p>
        </p:txBody>
      </p:sp>
      <p:pic>
        <p:nvPicPr>
          <p:cNvPr id="7" name="Imagen 2" descr="C:\Users\FJAM\Pictures\Manzanillo\p 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5576" y="513891"/>
            <a:ext cx="7554506" cy="4571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0012638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54416" cy="1600200"/>
          </a:xfrm>
        </p:spPr>
        <p:txBody>
          <a:bodyPr>
            <a:normAutofit/>
          </a:bodyPr>
          <a:lstStyle/>
          <a:p>
            <a:r>
              <a:rPr lang="es-MX" sz="4000" dirty="0" smtClean="0"/>
              <a:t>PMET: Visión</a:t>
            </a:r>
            <a:endParaRPr lang="es-MX" sz="4000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620688"/>
            <a:ext cx="6393904" cy="479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9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54416" cy="1600200"/>
          </a:xfrm>
        </p:spPr>
        <p:txBody>
          <a:bodyPr>
            <a:normAutofit/>
          </a:bodyPr>
          <a:lstStyle/>
          <a:p>
            <a:r>
              <a:rPr lang="es-MX" sz="4000" dirty="0" smtClean="0"/>
              <a:t>PMET: Visión</a:t>
            </a:r>
            <a:endParaRPr lang="es-MX" sz="4000" dirty="0"/>
          </a:p>
        </p:txBody>
      </p:sp>
      <p:pic>
        <p:nvPicPr>
          <p:cNvPr id="10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29208"/>
            <a:ext cx="7560840" cy="511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744893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54416" cy="1600200"/>
          </a:xfrm>
        </p:spPr>
        <p:txBody>
          <a:bodyPr>
            <a:normAutofit/>
          </a:bodyPr>
          <a:lstStyle/>
          <a:p>
            <a:r>
              <a:rPr lang="es-MX" sz="4000" dirty="0" smtClean="0"/>
              <a:t>PMET: Visión</a:t>
            </a:r>
            <a:endParaRPr lang="es-MX" sz="4000" dirty="0"/>
          </a:p>
        </p:txBody>
      </p:sp>
      <p:pic>
        <p:nvPicPr>
          <p:cNvPr id="9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560840" cy="5193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297009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C:\Users\FJAM\Pictures\Manzanillo\Croquis\IMG_0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076056" y="2420888"/>
            <a:ext cx="3495502" cy="344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n 13" descr="C:\Users\FJAM\Pictures\Manzanillo\Croquis\IMG_0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5576" y="543302"/>
            <a:ext cx="5472608" cy="2852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54416" cy="1600200"/>
          </a:xfrm>
        </p:spPr>
        <p:txBody>
          <a:bodyPr>
            <a:normAutofit/>
          </a:bodyPr>
          <a:lstStyle/>
          <a:p>
            <a:r>
              <a:rPr lang="es-MX" sz="4000" dirty="0" smtClean="0"/>
              <a:t>PMET: Visión</a:t>
            </a:r>
            <a:endParaRPr lang="es-MX" sz="4000" dirty="0"/>
          </a:p>
        </p:txBody>
      </p:sp>
      <p:sp>
        <p:nvSpPr>
          <p:cNvPr id="13" name="Rectángulo 5"/>
          <p:cNvSpPr txBox="1">
            <a:spLocks/>
          </p:cNvSpPr>
          <p:nvPr/>
        </p:nvSpPr>
        <p:spPr bwMode="auto">
          <a:xfrm>
            <a:off x="4600081" y="5896570"/>
            <a:ext cx="237664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39763" lvl="1" indent="-273050" defTabSz="914400">
              <a:lnSpc>
                <a:spcPct val="80000"/>
              </a:lnSpc>
              <a:spcBef>
                <a:spcPts val="550"/>
              </a:spcBef>
              <a:buClr>
                <a:srgbClr val="C00000"/>
              </a:buClr>
              <a:buSzPct val="150000"/>
            </a:pPr>
            <a:r>
              <a:rPr lang="es-ES" b="1" dirty="0">
                <a:latin typeface="Franklin Gothic Book" pitchFamily="34" charset="0"/>
              </a:rPr>
              <a:t>Recorridos</a:t>
            </a:r>
            <a:endParaRPr lang="es-ES" dirty="0">
              <a:latin typeface="Franklin Gothic Book" pitchFamily="34" charset="0"/>
            </a:endParaRPr>
          </a:p>
        </p:txBody>
      </p:sp>
      <p:sp>
        <p:nvSpPr>
          <p:cNvPr id="14" name="Rectángulo 5"/>
          <p:cNvSpPr txBox="1">
            <a:spLocks/>
          </p:cNvSpPr>
          <p:nvPr/>
        </p:nvSpPr>
        <p:spPr bwMode="auto">
          <a:xfrm>
            <a:off x="395536" y="595129"/>
            <a:ext cx="37433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39763" lvl="1" indent="-273050" defTabSz="914400">
              <a:lnSpc>
                <a:spcPct val="80000"/>
              </a:lnSpc>
              <a:spcBef>
                <a:spcPts val="550"/>
              </a:spcBef>
              <a:buClr>
                <a:srgbClr val="C00000"/>
              </a:buClr>
              <a:buSzPct val="150000"/>
            </a:pPr>
            <a:r>
              <a:rPr lang="es-ES" b="1" dirty="0">
                <a:latin typeface="Franklin Gothic Book" pitchFamily="34" charset="0"/>
              </a:rPr>
              <a:t>Áreas de concesión</a:t>
            </a:r>
            <a:endParaRPr lang="es-ES" dirty="0"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4826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dirty="0" smtClean="0"/>
              <a:t>Manzanillo, Mx.</a:t>
            </a:r>
            <a:endParaRPr lang="es-MX" sz="4000" dirty="0"/>
          </a:p>
        </p:txBody>
      </p:sp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749794" y="620688"/>
            <a:ext cx="6345895" cy="4371090"/>
            <a:chOff x="430" y="537"/>
            <a:chExt cx="5081" cy="3619"/>
          </a:xfrm>
        </p:grpSpPr>
        <p:pic>
          <p:nvPicPr>
            <p:cNvPr id="11" name="Picture 5" descr="Mapa de Mexico_Perspectiva Continental 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537"/>
              <a:ext cx="5035" cy="3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Oval 6"/>
            <p:cNvSpPr>
              <a:spLocks noChangeArrowheads="1"/>
            </p:cNvSpPr>
            <p:nvPr/>
          </p:nvSpPr>
          <p:spPr bwMode="auto">
            <a:xfrm>
              <a:off x="947" y="1698"/>
              <a:ext cx="408" cy="408"/>
            </a:xfrm>
            <a:prstGeom prst="ellips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13" name="Oval 7"/>
            <p:cNvSpPr>
              <a:spLocks noChangeArrowheads="1"/>
            </p:cNvSpPr>
            <p:nvPr/>
          </p:nvSpPr>
          <p:spPr bwMode="auto">
            <a:xfrm>
              <a:off x="1927" y="3259"/>
              <a:ext cx="408" cy="408"/>
            </a:xfrm>
            <a:prstGeom prst="ellips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430" y="1399"/>
              <a:ext cx="862" cy="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s-MX" sz="1600" b="1" u="sng">
                  <a:solidFill>
                    <a:srgbClr val="0000FF"/>
                  </a:solidFill>
                </a:rPr>
                <a:t>Costa Oeste EUA</a:t>
              </a:r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861" y="3300"/>
              <a:ext cx="1111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s-MX" sz="1600" b="1" u="sng" dirty="0">
                  <a:solidFill>
                    <a:srgbClr val="0000FF"/>
                  </a:solidFill>
                </a:rPr>
                <a:t>Manzanillo</a:t>
              </a:r>
            </a:p>
          </p:txBody>
        </p:sp>
        <p:sp>
          <p:nvSpPr>
            <p:cNvPr id="16" name="Line 10"/>
            <p:cNvSpPr>
              <a:spLocks noChangeShapeType="1"/>
            </p:cNvSpPr>
            <p:nvPr/>
          </p:nvSpPr>
          <p:spPr bwMode="auto">
            <a:xfrm flipV="1">
              <a:off x="2109" y="2442"/>
              <a:ext cx="544" cy="104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>
              <a:off x="1111" y="1852"/>
              <a:ext cx="1542" cy="59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8" name="Line 12"/>
            <p:cNvSpPr>
              <a:spLocks noChangeShapeType="1"/>
            </p:cNvSpPr>
            <p:nvPr/>
          </p:nvSpPr>
          <p:spPr bwMode="auto">
            <a:xfrm flipV="1">
              <a:off x="2653" y="1263"/>
              <a:ext cx="1860" cy="11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9" name="Oval 13"/>
            <p:cNvSpPr>
              <a:spLocks noChangeArrowheads="1"/>
            </p:cNvSpPr>
            <p:nvPr/>
          </p:nvSpPr>
          <p:spPr bwMode="auto">
            <a:xfrm>
              <a:off x="2454" y="2269"/>
              <a:ext cx="408" cy="408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20" name="Oval 14"/>
            <p:cNvSpPr>
              <a:spLocks noChangeArrowheads="1"/>
            </p:cNvSpPr>
            <p:nvPr/>
          </p:nvSpPr>
          <p:spPr bwMode="auto">
            <a:xfrm>
              <a:off x="2308" y="2133"/>
              <a:ext cx="708" cy="689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21" name="Oval 15"/>
            <p:cNvSpPr>
              <a:spLocks noChangeArrowheads="1"/>
            </p:cNvSpPr>
            <p:nvPr/>
          </p:nvSpPr>
          <p:spPr bwMode="auto">
            <a:xfrm>
              <a:off x="2154" y="1988"/>
              <a:ext cx="998" cy="970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22" name="Text Box 16"/>
            <p:cNvSpPr txBox="1">
              <a:spLocks noChangeArrowheads="1"/>
            </p:cNvSpPr>
            <p:nvPr/>
          </p:nvSpPr>
          <p:spPr bwMode="auto">
            <a:xfrm rot="18020811">
              <a:off x="1994" y="2753"/>
              <a:ext cx="621" cy="184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9525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s-MX"/>
              </a:defPPr>
              <a:lvl1pPr algn="ctr">
                <a:spcBef>
                  <a:spcPct val="50000"/>
                </a:spcBef>
                <a:defRPr sz="1200" b="1">
                  <a:solidFill>
                    <a:srgbClr val="FF0000"/>
                  </a:solidFill>
                </a:defRPr>
              </a:lvl1pPr>
            </a:lstStyle>
            <a:p>
              <a:r>
                <a:rPr lang="es-MX" dirty="0"/>
                <a:t>801 millas</a:t>
              </a:r>
            </a:p>
          </p:txBody>
        </p:sp>
        <p:sp>
          <p:nvSpPr>
            <p:cNvPr id="23" name="Text Box 17"/>
            <p:cNvSpPr txBox="1">
              <a:spLocks noChangeArrowheads="1"/>
            </p:cNvSpPr>
            <p:nvPr/>
          </p:nvSpPr>
          <p:spPr bwMode="auto">
            <a:xfrm rot="1222384">
              <a:off x="1735" y="1983"/>
              <a:ext cx="659" cy="191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s-MX" sz="1200" b="1" dirty="0">
                  <a:solidFill>
                    <a:srgbClr val="FF0000"/>
                  </a:solidFill>
                </a:rPr>
                <a:t>1,202 millas</a:t>
              </a:r>
            </a:p>
          </p:txBody>
        </p:sp>
        <p:sp>
          <p:nvSpPr>
            <p:cNvPr id="24" name="Text Box 18"/>
            <p:cNvSpPr txBox="1">
              <a:spLocks noChangeArrowheads="1"/>
            </p:cNvSpPr>
            <p:nvPr/>
          </p:nvSpPr>
          <p:spPr bwMode="auto">
            <a:xfrm rot="19661026">
              <a:off x="3243" y="1582"/>
              <a:ext cx="771" cy="191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9525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s-MX"/>
              </a:defPPr>
              <a:lvl1pPr algn="ctr">
                <a:spcBef>
                  <a:spcPct val="50000"/>
                </a:spcBef>
                <a:defRPr sz="1200" b="1">
                  <a:solidFill>
                    <a:srgbClr val="FF0000"/>
                  </a:solidFill>
                </a:defRPr>
              </a:lvl1pPr>
            </a:lstStyle>
            <a:p>
              <a:r>
                <a:rPr lang="es-MX" dirty="0"/>
                <a:t>1,580 millas</a:t>
              </a:r>
            </a:p>
          </p:txBody>
        </p:sp>
        <p:sp>
          <p:nvSpPr>
            <p:cNvPr id="25" name="Line 19"/>
            <p:cNvSpPr>
              <a:spLocks noChangeShapeType="1"/>
            </p:cNvSpPr>
            <p:nvPr/>
          </p:nvSpPr>
          <p:spPr bwMode="auto">
            <a:xfrm flipV="1">
              <a:off x="2652" y="1489"/>
              <a:ext cx="364" cy="9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6" name="Text Box 20"/>
            <p:cNvSpPr txBox="1">
              <a:spLocks noChangeArrowheads="1"/>
            </p:cNvSpPr>
            <p:nvPr/>
          </p:nvSpPr>
          <p:spPr bwMode="auto">
            <a:xfrm>
              <a:off x="2698" y="2941"/>
              <a:ext cx="862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s-MX" sz="1600" b="1" u="sng">
                  <a:solidFill>
                    <a:srgbClr val="0000FF"/>
                  </a:solidFill>
                </a:rPr>
                <a:t>Altamira</a:t>
              </a:r>
            </a:p>
          </p:txBody>
        </p:sp>
        <p:sp>
          <p:nvSpPr>
            <p:cNvPr id="27" name="Line 21"/>
            <p:cNvSpPr>
              <a:spLocks noChangeShapeType="1"/>
            </p:cNvSpPr>
            <p:nvPr/>
          </p:nvSpPr>
          <p:spPr bwMode="auto">
            <a:xfrm flipV="1">
              <a:off x="2109" y="3122"/>
              <a:ext cx="589" cy="36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8" name="Oval 22"/>
            <p:cNvSpPr>
              <a:spLocks noChangeArrowheads="1"/>
            </p:cNvSpPr>
            <p:nvPr/>
          </p:nvSpPr>
          <p:spPr bwMode="auto">
            <a:xfrm>
              <a:off x="2490" y="2941"/>
              <a:ext cx="408" cy="408"/>
            </a:xfrm>
            <a:prstGeom prst="ellips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29" name="Text Box 23"/>
            <p:cNvSpPr txBox="1">
              <a:spLocks noChangeArrowheads="1"/>
            </p:cNvSpPr>
            <p:nvPr/>
          </p:nvSpPr>
          <p:spPr bwMode="auto">
            <a:xfrm rot="19711549">
              <a:off x="2187" y="3334"/>
              <a:ext cx="627" cy="191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9525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s-MX"/>
              </a:defPPr>
              <a:lvl1pPr algn="ctr">
                <a:spcBef>
                  <a:spcPct val="50000"/>
                </a:spcBef>
                <a:defRPr sz="1200" b="1">
                  <a:solidFill>
                    <a:srgbClr val="FF0000"/>
                  </a:solidFill>
                </a:defRPr>
              </a:lvl1pPr>
            </a:lstStyle>
            <a:p>
              <a:r>
                <a:rPr lang="es-MX" dirty="0"/>
                <a:t>477 millas</a:t>
              </a:r>
            </a:p>
          </p:txBody>
        </p:sp>
      </p:grpSp>
      <p:sp>
        <p:nvSpPr>
          <p:cNvPr id="30" name="29 Marcador de contenido"/>
          <p:cNvSpPr>
            <a:spLocks noGrp="1"/>
          </p:cNvSpPr>
          <p:nvPr>
            <p:ph idx="1"/>
          </p:nvPr>
        </p:nvSpPr>
        <p:spPr>
          <a:xfrm>
            <a:off x="7236296" y="685800"/>
            <a:ext cx="1728192" cy="388620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s-ES" sz="1800" b="1" dirty="0" smtClean="0"/>
              <a:t>Corredores logísticos:</a:t>
            </a:r>
          </a:p>
          <a:p>
            <a:r>
              <a:rPr lang="es-ES" sz="1800" dirty="0" smtClean="0"/>
              <a:t>Manzanillo-Altamira</a:t>
            </a:r>
          </a:p>
          <a:p>
            <a:r>
              <a:rPr lang="es-ES" sz="1800" dirty="0" smtClean="0"/>
              <a:t>Manzanillo-Houston-Kansas City</a:t>
            </a:r>
            <a:endParaRPr lang="es-MX" sz="1800" dirty="0"/>
          </a:p>
        </p:txBody>
      </p:sp>
    </p:spTree>
    <p:extLst>
      <p:ext uri="{BB962C8B-B14F-4D97-AF65-F5344CB8AC3E}">
        <p14:creationId xmlns:p14="http://schemas.microsoft.com/office/powerpoint/2010/main" xmlns="" val="724305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9" descr="C:\Users\FJAM\Pictures\Manzanillo\Croquis\IM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4113" y="476672"/>
            <a:ext cx="6912223" cy="2543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agen 11" descr="C:\Users\FJAM\Pictures\Manzanillo\Croquis\IMG_0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83968" y="3068960"/>
            <a:ext cx="4399756" cy="293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54416" cy="1600200"/>
          </a:xfrm>
        </p:spPr>
        <p:txBody>
          <a:bodyPr>
            <a:normAutofit/>
          </a:bodyPr>
          <a:lstStyle/>
          <a:p>
            <a:r>
              <a:rPr lang="es-MX" sz="4000" dirty="0" smtClean="0"/>
              <a:t>PMET: Visión</a:t>
            </a:r>
            <a:endParaRPr lang="es-MX" sz="4000" dirty="0"/>
          </a:p>
        </p:txBody>
      </p:sp>
      <p:sp>
        <p:nvSpPr>
          <p:cNvPr id="17" name="Rectángulo 5"/>
          <p:cNvSpPr txBox="1">
            <a:spLocks/>
          </p:cNvSpPr>
          <p:nvPr/>
        </p:nvSpPr>
        <p:spPr bwMode="auto">
          <a:xfrm>
            <a:off x="328324" y="573503"/>
            <a:ext cx="3671888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39763" lvl="1" indent="-273050" defTabSz="914400">
              <a:lnSpc>
                <a:spcPct val="80000"/>
              </a:lnSpc>
              <a:spcBef>
                <a:spcPts val="550"/>
              </a:spcBef>
              <a:buClr>
                <a:srgbClr val="C00000"/>
              </a:buClr>
              <a:buSzPct val="150000"/>
            </a:pPr>
            <a:r>
              <a:rPr lang="es-ES" b="1" dirty="0">
                <a:latin typeface="Franklin Gothic Book" pitchFamily="34" charset="0"/>
              </a:rPr>
              <a:t>Andadores elevados</a:t>
            </a:r>
            <a:endParaRPr lang="es-ES" dirty="0">
              <a:latin typeface="Franklin Gothic Book" pitchFamily="34" charset="0"/>
            </a:endParaRPr>
          </a:p>
        </p:txBody>
      </p:sp>
      <p:sp>
        <p:nvSpPr>
          <p:cNvPr id="18" name="Rectángulo 5"/>
          <p:cNvSpPr txBox="1">
            <a:spLocks/>
          </p:cNvSpPr>
          <p:nvPr/>
        </p:nvSpPr>
        <p:spPr bwMode="auto">
          <a:xfrm>
            <a:off x="4963794" y="3189486"/>
            <a:ext cx="367188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39763" lvl="1" indent="-273050" algn="r" defTabSz="914400">
              <a:lnSpc>
                <a:spcPct val="80000"/>
              </a:lnSpc>
              <a:spcBef>
                <a:spcPts val="550"/>
              </a:spcBef>
              <a:buClr>
                <a:srgbClr val="C00000"/>
              </a:buClr>
              <a:buSzPct val="150000"/>
            </a:pPr>
            <a:r>
              <a:rPr lang="es-ES" b="1" dirty="0">
                <a:latin typeface="Franklin Gothic Book" pitchFamily="34" charset="0"/>
              </a:rPr>
              <a:t>Propuesta palafitos</a:t>
            </a:r>
            <a:endParaRPr lang="es-ES" dirty="0"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7645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3 Marcador de contenido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93651" y="578765"/>
            <a:ext cx="3543722" cy="2580754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99992" y="3284984"/>
            <a:ext cx="3869090" cy="2774518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516216" y="548680"/>
            <a:ext cx="1760604" cy="2347473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99992" y="556172"/>
            <a:ext cx="1761660" cy="2348881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3568" y="3388490"/>
            <a:ext cx="3563888" cy="2632798"/>
          </a:xfrm>
          <a:prstGeom prst="rect">
            <a:avLst/>
          </a:prstGeom>
        </p:spPr>
      </p:pic>
      <p:sp>
        <p:nvSpPr>
          <p:cNvPr id="15" name="1 Título"/>
          <p:cNvSpPr>
            <a:spLocks noGrp="1"/>
          </p:cNvSpPr>
          <p:nvPr>
            <p:ph type="title"/>
          </p:nvPr>
        </p:nvSpPr>
        <p:spPr>
          <a:xfrm>
            <a:off x="762000" y="5517232"/>
            <a:ext cx="7596758" cy="654968"/>
          </a:xfrm>
          <a:solidFill>
            <a:srgbClr val="CCFF99">
              <a:alpha val="50196"/>
            </a:srgbClr>
          </a:solidFill>
        </p:spPr>
        <p:txBody>
          <a:bodyPr>
            <a:noAutofit/>
          </a:bodyPr>
          <a:lstStyle/>
          <a:p>
            <a:r>
              <a:rPr lang="es-MX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PMET: Visión</a:t>
            </a:r>
            <a:endParaRPr lang="es-MX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9503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227215" y="1844824"/>
            <a:ext cx="4728800" cy="3546600"/>
          </a:xfrm>
          <a:prstGeom prst="rect">
            <a:avLst/>
          </a:prstGeom>
        </p:spPr>
      </p:pic>
      <p:pic>
        <p:nvPicPr>
          <p:cNvPr id="14" name="5 Marcador de contenido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3528" y="548680"/>
            <a:ext cx="4320480" cy="2880320"/>
          </a:xfrm>
        </p:spPr>
      </p:pic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39551" y="3650698"/>
            <a:ext cx="3460965" cy="2015084"/>
          </a:xfrm>
          <a:prstGeom prst="rect">
            <a:avLst/>
          </a:prstGeom>
        </p:spPr>
      </p:pic>
      <p:sp>
        <p:nvSpPr>
          <p:cNvPr id="17" name="1 Título"/>
          <p:cNvSpPr>
            <a:spLocks noGrp="1"/>
          </p:cNvSpPr>
          <p:nvPr>
            <p:ph type="title"/>
          </p:nvPr>
        </p:nvSpPr>
        <p:spPr>
          <a:xfrm>
            <a:off x="762000" y="5517232"/>
            <a:ext cx="7596758" cy="654968"/>
          </a:xfrm>
          <a:solidFill>
            <a:srgbClr val="CCFF99">
              <a:alpha val="50196"/>
            </a:srgbClr>
          </a:solidFill>
        </p:spPr>
        <p:txBody>
          <a:bodyPr>
            <a:noAutofit/>
          </a:bodyPr>
          <a:lstStyle/>
          <a:p>
            <a:r>
              <a:rPr lang="es-MX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PMET: Visión</a:t>
            </a:r>
            <a:endParaRPr lang="es-MX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4553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356992"/>
            <a:ext cx="3227214" cy="2157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54416" cy="1600200"/>
          </a:xfrm>
        </p:spPr>
        <p:txBody>
          <a:bodyPr>
            <a:normAutofit/>
          </a:bodyPr>
          <a:lstStyle/>
          <a:p>
            <a:r>
              <a:rPr lang="es-MX" sz="4000" dirty="0" smtClean="0"/>
              <a:t>PMET: Visión</a:t>
            </a:r>
            <a:endParaRPr lang="es-MX" sz="4000" dirty="0"/>
          </a:p>
        </p:txBody>
      </p:sp>
      <p:pic>
        <p:nvPicPr>
          <p:cNvPr id="5" name="Imagen 6" descr="1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7584" y="800799"/>
            <a:ext cx="352038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854584" y="2348880"/>
            <a:ext cx="4450471" cy="2933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4073127" y="5329477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Imágenes ejemplo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xmlns="" val="10894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54416" cy="1600200"/>
          </a:xfrm>
        </p:spPr>
        <p:txBody>
          <a:bodyPr>
            <a:normAutofit/>
          </a:bodyPr>
          <a:lstStyle/>
          <a:p>
            <a:r>
              <a:rPr lang="es-MX" sz="4000" dirty="0" smtClean="0"/>
              <a:t>PMET: Acciones</a:t>
            </a:r>
            <a:endParaRPr lang="es-MX" sz="4000" dirty="0"/>
          </a:p>
        </p:txBody>
      </p:sp>
      <p:pic>
        <p:nvPicPr>
          <p:cNvPr id="1026" name="Picture 2" descr="C:\Users\Luis Santana V\Documents\Mis archivos recibidos\Diario de Manzanillo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55577" y="548681"/>
            <a:ext cx="4761632" cy="331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60032" y="2996952"/>
            <a:ext cx="3456384" cy="2592288"/>
          </a:xfrm>
        </p:spPr>
      </p:pic>
      <p:sp>
        <p:nvSpPr>
          <p:cNvPr id="3" name="2 CuadroTexto"/>
          <p:cNvSpPr txBox="1"/>
          <p:nvPr/>
        </p:nvSpPr>
        <p:spPr>
          <a:xfrm>
            <a:off x="827584" y="4305870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 smtClean="0">
                <a:solidFill>
                  <a:schemeClr val="accent3">
                    <a:lumMod val="50000"/>
                  </a:schemeClr>
                </a:solidFill>
              </a:rPr>
              <a:t>Primeros pasos para lograr el Parque Metropolitano Estero Las Garzas</a:t>
            </a:r>
            <a:endParaRPr lang="es-MX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245378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G:\Fotos en la laguna dragando\DSCF12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44008" y="3134072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54416" cy="1600200"/>
          </a:xfrm>
        </p:spPr>
        <p:txBody>
          <a:bodyPr>
            <a:normAutofit/>
          </a:bodyPr>
          <a:lstStyle/>
          <a:p>
            <a:r>
              <a:rPr lang="es-MX" sz="4000" dirty="0" smtClean="0"/>
              <a:t>PMET: Acciones</a:t>
            </a:r>
            <a:endParaRPr lang="es-MX" sz="4000" dirty="0"/>
          </a:p>
        </p:txBody>
      </p:sp>
      <p:pic>
        <p:nvPicPr>
          <p:cNvPr id="5122" name="Picture 2" descr="G:\Fotos en la laguna dragando\DSCF127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796136" y="620688"/>
            <a:ext cx="24482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Ha comenzado la etapa de dragado de canales y conformación de isletas con el material producto de dragado.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xmlns="" val="3315321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PIM100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15616" y="2924944"/>
            <a:ext cx="3855074" cy="289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PIM103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148064" y="2974706"/>
            <a:ext cx="371475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2000" y="5517232"/>
            <a:ext cx="7596758" cy="654968"/>
          </a:xfrm>
          <a:solidFill>
            <a:srgbClr val="CCFF99">
              <a:alpha val="50196"/>
            </a:srgbClr>
          </a:solidFill>
        </p:spPr>
        <p:txBody>
          <a:bodyPr>
            <a:noAutofit/>
          </a:bodyPr>
          <a:lstStyle/>
          <a:p>
            <a:r>
              <a:rPr lang="es-MX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PMET: Acciones</a:t>
            </a:r>
            <a:endParaRPr lang="es-MX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Picture 4" descr="HPIM104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5576" y="475109"/>
            <a:ext cx="37465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vivero 22 oct-07 00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44008" y="498921"/>
            <a:ext cx="371475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95801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54416" cy="1600200"/>
          </a:xfrm>
        </p:spPr>
        <p:txBody>
          <a:bodyPr>
            <a:normAutofit/>
          </a:bodyPr>
          <a:lstStyle/>
          <a:p>
            <a:r>
              <a:rPr lang="es-MX" sz="4000" dirty="0" smtClean="0"/>
              <a:t>PMET: Acciones</a:t>
            </a:r>
            <a:endParaRPr lang="es-MX" sz="4000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12159" y="559237"/>
            <a:ext cx="2353243" cy="3767328"/>
          </a:xfrm>
        </p:spPr>
        <p:txBody>
          <a:bodyPr anchor="t">
            <a:normAutofit/>
          </a:bodyPr>
          <a:lstStyle/>
          <a:p>
            <a:r>
              <a:rPr lang="es-MX" sz="2400" dirty="0" smtClean="0"/>
              <a:t>Se ha efectuado la constitución del Patronato Ciudadano para el Parque Metropolitano “Estero las Garzas”</a:t>
            </a:r>
            <a:endParaRPr lang="es-MX" sz="2400" dirty="0"/>
          </a:p>
        </p:txBody>
      </p:sp>
      <p:pic>
        <p:nvPicPr>
          <p:cNvPr id="8" name="Picture 4" descr="DSC0706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5184576" cy="3588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28011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54416" cy="1600200"/>
          </a:xfrm>
        </p:spPr>
        <p:txBody>
          <a:bodyPr>
            <a:normAutofit/>
          </a:bodyPr>
          <a:lstStyle/>
          <a:p>
            <a:r>
              <a:rPr lang="es-MX" sz="4000" dirty="0" smtClean="0"/>
              <a:t>PMET Estero Las Garzas: EUN</a:t>
            </a:r>
            <a:endParaRPr lang="es-MX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62000" y="692696"/>
            <a:ext cx="4170040" cy="4752528"/>
          </a:xfrm>
        </p:spPr>
        <p:txBody>
          <a:bodyPr>
            <a:normAutofit lnSpcReduction="10000"/>
          </a:bodyPr>
          <a:lstStyle/>
          <a:p>
            <a:pPr marL="457200" indent="-457200" fontAlgn="base">
              <a:buFont typeface="+mj-lt"/>
              <a:buAutoNum type="arabicPeriod"/>
            </a:pPr>
            <a:r>
              <a:rPr lang="es-MX" b="1" dirty="0"/>
              <a:t>Ciudades y ciudadanía inteligentes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es-MX" b="1" dirty="0"/>
              <a:t>Espacios con proyección </a:t>
            </a:r>
            <a:r>
              <a:rPr lang="es-MX" b="1" dirty="0" err="1"/>
              <a:t>glocal</a:t>
            </a:r>
            <a:endParaRPr lang="es-MX" b="1" dirty="0"/>
          </a:p>
          <a:p>
            <a:pPr marL="457200" indent="-457200" fontAlgn="base">
              <a:buFont typeface="+mj-lt"/>
              <a:buAutoNum type="arabicPeriod"/>
            </a:pPr>
            <a:r>
              <a:rPr lang="es-MX" b="1" dirty="0"/>
              <a:t>Espacios para generar y gestionar el conocimiento como factor clave de valor añadido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es-MX" b="1" dirty="0"/>
              <a:t>Espacios para fomentar valores </a:t>
            </a:r>
            <a:r>
              <a:rPr lang="es-MX" b="1" dirty="0" smtClean="0"/>
              <a:t>(emprendimientos, concordia, sostenibilidad, seguridad, educación, salud)</a:t>
            </a:r>
            <a:endParaRPr lang="es-MX" b="1" dirty="0"/>
          </a:p>
          <a:p>
            <a:pPr marL="457200" indent="-457200">
              <a:buFont typeface="+mj-lt"/>
              <a:buAutoNum type="arabicPeriod"/>
            </a:pPr>
            <a:endParaRPr lang="es-MX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9239" y="787524"/>
            <a:ext cx="3041915" cy="2281436"/>
          </a:xfrm>
          <a:prstGeom prst="rect">
            <a:avLst/>
          </a:prstGeom>
        </p:spPr>
      </p:pic>
      <p:pic>
        <p:nvPicPr>
          <p:cNvPr id="6" name="Picture 2" descr="G:\Fotos en la laguna dragando\Parque metropolitano\IMG_56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1101" y="3294423"/>
            <a:ext cx="3118190" cy="207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0048950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dirty="0" smtClean="0"/>
              <a:t>PMET Estero Las Garzas: EUN</a:t>
            </a:r>
            <a:endParaRPr lang="es-MX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762000" y="404665"/>
            <a:ext cx="4386064" cy="1728192"/>
          </a:xfrm>
        </p:spPr>
        <p:txBody>
          <a:bodyPr>
            <a:normAutofit lnSpcReduction="10000"/>
          </a:bodyPr>
          <a:lstStyle/>
          <a:p>
            <a:pPr marL="514350" indent="-514350" fontAlgn="base">
              <a:buFont typeface="+mj-lt"/>
              <a:buAutoNum type="arabicPeriod"/>
            </a:pPr>
            <a:r>
              <a:rPr lang="es-MX" sz="3200" b="1" dirty="0"/>
              <a:t>Ciudades y ciudadanía </a:t>
            </a:r>
            <a:r>
              <a:rPr lang="es-MX" sz="3200" b="1" dirty="0" smtClean="0"/>
              <a:t>inteligentes</a:t>
            </a:r>
            <a:endParaRPr lang="es-MX" sz="3200" b="1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32040" y="548680"/>
            <a:ext cx="3528392" cy="4896544"/>
          </a:xfrm>
        </p:spPr>
        <p:txBody>
          <a:bodyPr>
            <a:normAutofit lnSpcReduction="10000"/>
          </a:bodyPr>
          <a:lstStyle/>
          <a:p>
            <a:r>
              <a:rPr lang="es-MX" sz="2400" dirty="0" smtClean="0"/>
              <a:t>El proyecto incorpora el uso permanente de tecnologías de monitoreo de las condiciones del vaso para asegurar los servicios ambientales.</a:t>
            </a:r>
          </a:p>
          <a:p>
            <a:r>
              <a:rPr lang="es-MX" sz="2400" dirty="0" smtClean="0"/>
              <a:t>La gestión de este sistema incluye la un portal web desde donde se emitan estadísticas e indicadores para compartir aprendizajes a nivel global</a:t>
            </a:r>
            <a:endParaRPr lang="es-MX" sz="2400" dirty="0"/>
          </a:p>
        </p:txBody>
      </p:sp>
      <p:pic>
        <p:nvPicPr>
          <p:cNvPr id="6146" name="Picture 2" descr="Foto de Fuentes aireadores y fuentes gigan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36681" y="2204864"/>
            <a:ext cx="3703559" cy="277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2413556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dirty="0" smtClean="0"/>
              <a:t>Manzanillo, Mx.</a:t>
            </a:r>
            <a:endParaRPr lang="es-MX" sz="40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04138" y="476672"/>
            <a:ext cx="5074047" cy="330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56"/>
          <p:cNvGrpSpPr>
            <a:grpSpLocks/>
          </p:cNvGrpSpPr>
          <p:nvPr/>
        </p:nvGrpSpPr>
        <p:grpSpPr bwMode="auto">
          <a:xfrm>
            <a:off x="4895014" y="2210699"/>
            <a:ext cx="3919573" cy="3990975"/>
            <a:chOff x="2790" y="1372"/>
            <a:chExt cx="2742" cy="2727"/>
          </a:xfrm>
        </p:grpSpPr>
        <p:pic>
          <p:nvPicPr>
            <p:cNvPr id="6" name="Picture 57" descr="regcocc_simple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" y="1372"/>
              <a:ext cx="2742" cy="2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58"/>
            <p:cNvGrpSpPr>
              <a:grpSpLocks/>
            </p:cNvGrpSpPr>
            <p:nvPr/>
          </p:nvGrpSpPr>
          <p:grpSpPr bwMode="auto">
            <a:xfrm>
              <a:off x="3121" y="2274"/>
              <a:ext cx="1724" cy="1357"/>
              <a:chOff x="440" y="1797"/>
              <a:chExt cx="2295" cy="1842"/>
            </a:xfrm>
          </p:grpSpPr>
          <p:sp>
            <p:nvSpPr>
              <p:cNvPr id="47" name="Oval 59"/>
              <p:cNvSpPr>
                <a:spLocks noChangeArrowheads="1"/>
              </p:cNvSpPr>
              <p:nvPr/>
            </p:nvSpPr>
            <p:spPr bwMode="auto">
              <a:xfrm>
                <a:off x="1203" y="2795"/>
                <a:ext cx="91" cy="91"/>
              </a:xfrm>
              <a:prstGeom prst="ellipse">
                <a:avLst/>
              </a:prstGeom>
              <a:noFill/>
              <a:ln w="38100" cmpd="dbl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48" name="Oval 60"/>
              <p:cNvSpPr>
                <a:spLocks noChangeArrowheads="1"/>
              </p:cNvSpPr>
              <p:nvPr/>
            </p:nvSpPr>
            <p:spPr bwMode="auto">
              <a:xfrm>
                <a:off x="1002" y="3548"/>
                <a:ext cx="91" cy="91"/>
              </a:xfrm>
              <a:prstGeom prst="ellipse">
                <a:avLst/>
              </a:prstGeom>
              <a:noFill/>
              <a:ln w="38100" cmpd="dbl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49" name="Oval 61"/>
              <p:cNvSpPr>
                <a:spLocks noChangeArrowheads="1"/>
              </p:cNvSpPr>
              <p:nvPr/>
            </p:nvSpPr>
            <p:spPr bwMode="auto">
              <a:xfrm>
                <a:off x="440" y="2378"/>
                <a:ext cx="91" cy="91"/>
              </a:xfrm>
              <a:prstGeom prst="ellipse">
                <a:avLst/>
              </a:prstGeom>
              <a:noFill/>
              <a:ln w="38100" cmpd="dbl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0" name="Oval 62"/>
              <p:cNvSpPr>
                <a:spLocks noChangeArrowheads="1"/>
              </p:cNvSpPr>
              <p:nvPr/>
            </p:nvSpPr>
            <p:spPr bwMode="auto">
              <a:xfrm>
                <a:off x="1565" y="1797"/>
                <a:ext cx="91" cy="91"/>
              </a:xfrm>
              <a:prstGeom prst="ellipse">
                <a:avLst/>
              </a:prstGeom>
              <a:noFill/>
              <a:ln w="38100" cmpd="dbl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1" name="Oval 63"/>
              <p:cNvSpPr>
                <a:spLocks noChangeArrowheads="1"/>
              </p:cNvSpPr>
              <p:nvPr/>
            </p:nvSpPr>
            <p:spPr bwMode="auto">
              <a:xfrm>
                <a:off x="2317" y="2078"/>
                <a:ext cx="91" cy="91"/>
              </a:xfrm>
              <a:prstGeom prst="ellipse">
                <a:avLst/>
              </a:prstGeom>
              <a:noFill/>
              <a:ln w="38100" cmpd="dbl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2" name="Oval 64"/>
              <p:cNvSpPr>
                <a:spLocks noChangeArrowheads="1"/>
              </p:cNvSpPr>
              <p:nvPr/>
            </p:nvSpPr>
            <p:spPr bwMode="auto">
              <a:xfrm>
                <a:off x="2226" y="3258"/>
                <a:ext cx="91" cy="91"/>
              </a:xfrm>
              <a:prstGeom prst="ellipse">
                <a:avLst/>
              </a:prstGeom>
              <a:noFill/>
              <a:ln w="38100" cmpd="dbl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3" name="Oval 65"/>
              <p:cNvSpPr>
                <a:spLocks noChangeArrowheads="1"/>
              </p:cNvSpPr>
              <p:nvPr/>
            </p:nvSpPr>
            <p:spPr bwMode="auto">
              <a:xfrm>
                <a:off x="2644" y="2831"/>
                <a:ext cx="91" cy="91"/>
              </a:xfrm>
              <a:prstGeom prst="ellipse">
                <a:avLst/>
              </a:prstGeom>
              <a:noFill/>
              <a:ln w="38100" cmpd="dbl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4" name="Oval 66"/>
              <p:cNvSpPr>
                <a:spLocks noChangeArrowheads="1"/>
              </p:cNvSpPr>
              <p:nvPr/>
            </p:nvSpPr>
            <p:spPr bwMode="auto">
              <a:xfrm>
                <a:off x="2163" y="2604"/>
                <a:ext cx="91" cy="91"/>
              </a:xfrm>
              <a:prstGeom prst="ellipse">
                <a:avLst/>
              </a:prstGeom>
              <a:noFill/>
              <a:ln w="38100" cmpd="dbl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5" name="Oval 67"/>
              <p:cNvSpPr>
                <a:spLocks noChangeArrowheads="1"/>
              </p:cNvSpPr>
              <p:nvPr/>
            </p:nvSpPr>
            <p:spPr bwMode="auto">
              <a:xfrm>
                <a:off x="1682" y="2196"/>
                <a:ext cx="91" cy="91"/>
              </a:xfrm>
              <a:prstGeom prst="ellipse">
                <a:avLst/>
              </a:prstGeom>
              <a:noFill/>
              <a:ln w="38100" cmpd="dbl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</p:grpSp>
        <p:grpSp>
          <p:nvGrpSpPr>
            <p:cNvPr id="8" name="Group 68"/>
            <p:cNvGrpSpPr>
              <a:grpSpLocks/>
            </p:cNvGrpSpPr>
            <p:nvPr/>
          </p:nvGrpSpPr>
          <p:grpSpPr bwMode="auto">
            <a:xfrm>
              <a:off x="3175" y="2341"/>
              <a:ext cx="1609" cy="1230"/>
              <a:chOff x="512" y="1888"/>
              <a:chExt cx="2141" cy="1669"/>
            </a:xfrm>
          </p:grpSpPr>
          <p:sp>
            <p:nvSpPr>
              <p:cNvPr id="38" name="Line 69"/>
              <p:cNvSpPr>
                <a:spLocks noChangeShapeType="1"/>
              </p:cNvSpPr>
              <p:nvPr/>
            </p:nvSpPr>
            <p:spPr bwMode="auto">
              <a:xfrm flipV="1">
                <a:off x="1057" y="2877"/>
                <a:ext cx="181" cy="680"/>
              </a:xfrm>
              <a:prstGeom prst="line">
                <a:avLst/>
              </a:prstGeom>
              <a:noFill/>
              <a:ln w="2540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9" name="Line 70"/>
              <p:cNvSpPr>
                <a:spLocks noChangeShapeType="1"/>
              </p:cNvSpPr>
              <p:nvPr/>
            </p:nvSpPr>
            <p:spPr bwMode="auto">
              <a:xfrm flipV="1">
                <a:off x="1292" y="2251"/>
                <a:ext cx="408" cy="544"/>
              </a:xfrm>
              <a:prstGeom prst="line">
                <a:avLst/>
              </a:prstGeom>
              <a:noFill/>
              <a:ln w="2540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0" name="Line 71"/>
              <p:cNvSpPr>
                <a:spLocks noChangeShapeType="1"/>
              </p:cNvSpPr>
              <p:nvPr/>
            </p:nvSpPr>
            <p:spPr bwMode="auto">
              <a:xfrm flipH="1" flipV="1">
                <a:off x="512" y="2441"/>
                <a:ext cx="681" cy="363"/>
              </a:xfrm>
              <a:prstGeom prst="line">
                <a:avLst/>
              </a:prstGeom>
              <a:noFill/>
              <a:ln w="2540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1" name="Line 72"/>
              <p:cNvSpPr>
                <a:spLocks noChangeShapeType="1"/>
              </p:cNvSpPr>
              <p:nvPr/>
            </p:nvSpPr>
            <p:spPr bwMode="auto">
              <a:xfrm flipV="1">
                <a:off x="1755" y="2133"/>
                <a:ext cx="589" cy="90"/>
              </a:xfrm>
              <a:prstGeom prst="line">
                <a:avLst/>
              </a:prstGeom>
              <a:noFill/>
              <a:ln w="2540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2" name="Line 73"/>
              <p:cNvSpPr>
                <a:spLocks noChangeShapeType="1"/>
              </p:cNvSpPr>
              <p:nvPr/>
            </p:nvSpPr>
            <p:spPr bwMode="auto">
              <a:xfrm flipH="1" flipV="1">
                <a:off x="1628" y="1888"/>
                <a:ext cx="91" cy="317"/>
              </a:xfrm>
              <a:prstGeom prst="line">
                <a:avLst/>
              </a:prstGeom>
              <a:noFill/>
              <a:ln w="2540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3" name="Line 74"/>
              <p:cNvSpPr>
                <a:spLocks noChangeShapeType="1"/>
              </p:cNvSpPr>
              <p:nvPr/>
            </p:nvSpPr>
            <p:spPr bwMode="auto">
              <a:xfrm flipV="1">
                <a:off x="1292" y="2659"/>
                <a:ext cx="862" cy="181"/>
              </a:xfrm>
              <a:prstGeom prst="line">
                <a:avLst/>
              </a:prstGeom>
              <a:noFill/>
              <a:ln w="2540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4" name="Line 75"/>
              <p:cNvSpPr>
                <a:spLocks noChangeShapeType="1"/>
              </p:cNvSpPr>
              <p:nvPr/>
            </p:nvSpPr>
            <p:spPr bwMode="auto">
              <a:xfrm flipV="1">
                <a:off x="2236" y="2160"/>
                <a:ext cx="136" cy="453"/>
              </a:xfrm>
              <a:prstGeom prst="line">
                <a:avLst/>
              </a:prstGeom>
              <a:noFill/>
              <a:ln w="2540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5" name="Line 76"/>
              <p:cNvSpPr>
                <a:spLocks noChangeShapeType="1"/>
              </p:cNvSpPr>
              <p:nvPr/>
            </p:nvSpPr>
            <p:spPr bwMode="auto">
              <a:xfrm>
                <a:off x="2245" y="2659"/>
                <a:ext cx="408" cy="181"/>
              </a:xfrm>
              <a:prstGeom prst="line">
                <a:avLst/>
              </a:prstGeom>
              <a:noFill/>
              <a:ln w="2540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6" name="Line 77"/>
              <p:cNvSpPr>
                <a:spLocks noChangeShapeType="1"/>
              </p:cNvSpPr>
              <p:nvPr/>
            </p:nvSpPr>
            <p:spPr bwMode="auto">
              <a:xfrm>
                <a:off x="1283" y="2868"/>
                <a:ext cx="962" cy="426"/>
              </a:xfrm>
              <a:prstGeom prst="line">
                <a:avLst/>
              </a:prstGeom>
              <a:noFill/>
              <a:ln w="2540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</p:grpSp>
        <p:grpSp>
          <p:nvGrpSpPr>
            <p:cNvPr id="9" name="Group 78"/>
            <p:cNvGrpSpPr>
              <a:grpSpLocks/>
            </p:cNvGrpSpPr>
            <p:nvPr/>
          </p:nvGrpSpPr>
          <p:grpSpPr bwMode="auto">
            <a:xfrm>
              <a:off x="2904" y="1585"/>
              <a:ext cx="2255" cy="2149"/>
              <a:chOff x="152" y="861"/>
              <a:chExt cx="3000" cy="2918"/>
            </a:xfrm>
          </p:grpSpPr>
          <p:sp>
            <p:nvSpPr>
              <p:cNvPr id="20" name="Text Box 79"/>
              <p:cNvSpPr txBox="1">
                <a:spLocks noChangeArrowheads="1"/>
              </p:cNvSpPr>
              <p:nvPr/>
            </p:nvSpPr>
            <p:spPr bwMode="auto">
              <a:xfrm>
                <a:off x="2628" y="2122"/>
                <a:ext cx="403" cy="2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kumimoji="1" lang="es-MX" sz="1200" b="1">
                    <a:solidFill>
                      <a:schemeClr val="accent2"/>
                    </a:solidFill>
                    <a:cs typeface="Arial" charset="0"/>
                  </a:rPr>
                  <a:t>SLP</a:t>
                </a:r>
              </a:p>
            </p:txBody>
          </p:sp>
          <p:sp>
            <p:nvSpPr>
              <p:cNvPr id="21" name="Text Box 80"/>
              <p:cNvSpPr txBox="1">
                <a:spLocks noChangeArrowheads="1"/>
              </p:cNvSpPr>
              <p:nvPr/>
            </p:nvSpPr>
            <p:spPr bwMode="auto">
              <a:xfrm>
                <a:off x="1671" y="861"/>
                <a:ext cx="374" cy="2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kumimoji="1" lang="es-MX" sz="1000" b="1">
                    <a:solidFill>
                      <a:schemeClr val="accent2"/>
                    </a:solidFill>
                    <a:cs typeface="Arial" charset="0"/>
                  </a:rPr>
                  <a:t>ZAC</a:t>
                </a:r>
              </a:p>
            </p:txBody>
          </p:sp>
          <p:sp>
            <p:nvSpPr>
              <p:cNvPr id="22" name="Text Box 81"/>
              <p:cNvSpPr txBox="1">
                <a:spLocks noChangeArrowheads="1"/>
              </p:cNvSpPr>
              <p:nvPr/>
            </p:nvSpPr>
            <p:spPr bwMode="auto">
              <a:xfrm>
                <a:off x="1638" y="1988"/>
                <a:ext cx="385" cy="2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kumimoji="1" lang="es-MX" sz="1000" b="1">
                    <a:solidFill>
                      <a:schemeClr val="accent2"/>
                    </a:solidFill>
                    <a:cs typeface="Arial" charset="0"/>
                  </a:rPr>
                  <a:t>AGS</a:t>
                </a:r>
              </a:p>
            </p:txBody>
          </p:sp>
          <p:sp>
            <p:nvSpPr>
              <p:cNvPr id="23" name="Text Box 82"/>
              <p:cNvSpPr txBox="1">
                <a:spLocks noChangeArrowheads="1"/>
              </p:cNvSpPr>
              <p:nvPr/>
            </p:nvSpPr>
            <p:spPr bwMode="auto">
              <a:xfrm>
                <a:off x="2789" y="2568"/>
                <a:ext cx="363" cy="3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kumimoji="1" lang="es-MX" sz="1200" b="1">
                    <a:solidFill>
                      <a:schemeClr val="accent2"/>
                    </a:solidFill>
                    <a:cs typeface="Arial" charset="0"/>
                  </a:rPr>
                  <a:t>QTO</a:t>
                </a:r>
              </a:p>
            </p:txBody>
          </p:sp>
          <p:sp>
            <p:nvSpPr>
              <p:cNvPr id="24" name="Text Box 83"/>
              <p:cNvSpPr txBox="1">
                <a:spLocks noChangeArrowheads="1"/>
              </p:cNvSpPr>
              <p:nvPr/>
            </p:nvSpPr>
            <p:spPr bwMode="auto">
              <a:xfrm>
                <a:off x="2372" y="2405"/>
                <a:ext cx="433" cy="2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kumimoji="1" lang="es-MX" sz="1200" b="1">
                    <a:solidFill>
                      <a:schemeClr val="accent2"/>
                    </a:solidFill>
                    <a:cs typeface="Arial" charset="0"/>
                  </a:rPr>
                  <a:t>GTO</a:t>
                </a:r>
              </a:p>
            </p:txBody>
          </p:sp>
          <p:sp>
            <p:nvSpPr>
              <p:cNvPr id="25" name="Text Box 84"/>
              <p:cNvSpPr txBox="1">
                <a:spLocks noChangeArrowheads="1"/>
              </p:cNvSpPr>
              <p:nvPr/>
            </p:nvSpPr>
            <p:spPr bwMode="auto">
              <a:xfrm>
                <a:off x="152" y="1942"/>
                <a:ext cx="423" cy="2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kumimoji="1" lang="es-MX" sz="1200" b="1">
                    <a:solidFill>
                      <a:schemeClr val="accent2"/>
                    </a:solidFill>
                    <a:cs typeface="Arial" charset="0"/>
                  </a:rPr>
                  <a:t>NAY</a:t>
                </a:r>
              </a:p>
            </p:txBody>
          </p:sp>
          <p:sp>
            <p:nvSpPr>
              <p:cNvPr id="26" name="Text Box 85"/>
              <p:cNvSpPr txBox="1">
                <a:spLocks noChangeArrowheads="1"/>
              </p:cNvSpPr>
              <p:nvPr/>
            </p:nvSpPr>
            <p:spPr bwMode="auto">
              <a:xfrm>
                <a:off x="518" y="2939"/>
                <a:ext cx="395" cy="2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kumimoji="1" lang="es-MX" sz="1200" b="1">
                    <a:solidFill>
                      <a:schemeClr val="accent2"/>
                    </a:solidFill>
                    <a:cs typeface="Arial" charset="0"/>
                  </a:rPr>
                  <a:t>JAL</a:t>
                </a:r>
              </a:p>
            </p:txBody>
          </p:sp>
          <p:sp>
            <p:nvSpPr>
              <p:cNvPr id="27" name="Text Box 86"/>
              <p:cNvSpPr txBox="1">
                <a:spLocks noChangeArrowheads="1"/>
              </p:cNvSpPr>
              <p:nvPr/>
            </p:nvSpPr>
            <p:spPr bwMode="auto">
              <a:xfrm>
                <a:off x="2278" y="3258"/>
                <a:ext cx="480" cy="2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kumimoji="1" lang="es-MX" sz="1200" b="1">
                    <a:solidFill>
                      <a:schemeClr val="accent2"/>
                    </a:solidFill>
                    <a:cs typeface="Arial" charset="0"/>
                  </a:rPr>
                  <a:t>MICH</a:t>
                </a:r>
              </a:p>
            </p:txBody>
          </p:sp>
          <p:sp>
            <p:nvSpPr>
              <p:cNvPr id="28" name="Text Box 87"/>
              <p:cNvSpPr txBox="1">
                <a:spLocks noChangeArrowheads="1"/>
              </p:cNvSpPr>
              <p:nvPr/>
            </p:nvSpPr>
            <p:spPr bwMode="auto">
              <a:xfrm>
                <a:off x="648" y="3512"/>
                <a:ext cx="425" cy="2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kumimoji="1" lang="es-MX" sz="1200" b="1">
                    <a:solidFill>
                      <a:schemeClr val="accent2"/>
                    </a:solidFill>
                    <a:cs typeface="Arial" charset="0"/>
                  </a:rPr>
                  <a:t>COL</a:t>
                </a:r>
              </a:p>
            </p:txBody>
          </p:sp>
          <p:sp>
            <p:nvSpPr>
              <p:cNvPr id="29" name="Text Box 88"/>
              <p:cNvSpPr txBox="1">
                <a:spLocks noChangeArrowheads="1"/>
              </p:cNvSpPr>
              <p:nvPr/>
            </p:nvSpPr>
            <p:spPr bwMode="auto">
              <a:xfrm>
                <a:off x="1446" y="2141"/>
                <a:ext cx="318" cy="1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s-MX" sz="600" b="1">
                    <a:solidFill>
                      <a:schemeClr val="accent2"/>
                    </a:solidFill>
                    <a:cs typeface="Arial" charset="0"/>
                  </a:rPr>
                  <a:t>86,1</a:t>
                </a:r>
              </a:p>
            </p:txBody>
          </p:sp>
          <p:sp>
            <p:nvSpPr>
              <p:cNvPr id="30" name="Text Box 89"/>
              <p:cNvSpPr txBox="1">
                <a:spLocks noChangeArrowheads="1"/>
              </p:cNvSpPr>
              <p:nvPr/>
            </p:nvSpPr>
            <p:spPr bwMode="auto">
              <a:xfrm>
                <a:off x="1709" y="953"/>
                <a:ext cx="355" cy="1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s-MX" sz="600" b="1">
                    <a:solidFill>
                      <a:schemeClr val="accent2"/>
                    </a:solidFill>
                    <a:cs typeface="Arial" charset="0"/>
                  </a:rPr>
                  <a:t>53,1.4</a:t>
                </a:r>
              </a:p>
            </p:txBody>
          </p:sp>
          <p:sp>
            <p:nvSpPr>
              <p:cNvPr id="31" name="Text Box 90"/>
              <p:cNvSpPr txBox="1">
                <a:spLocks noChangeArrowheads="1"/>
              </p:cNvSpPr>
              <p:nvPr/>
            </p:nvSpPr>
            <p:spPr bwMode="auto">
              <a:xfrm>
                <a:off x="2435" y="2505"/>
                <a:ext cx="318" cy="1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s-MX" sz="600" b="1">
                    <a:solidFill>
                      <a:schemeClr val="accent2"/>
                    </a:solidFill>
                    <a:cs typeface="Arial" charset="0"/>
                  </a:rPr>
                  <a:t>250,5</a:t>
                </a:r>
              </a:p>
            </p:txBody>
          </p:sp>
          <p:sp>
            <p:nvSpPr>
              <p:cNvPr id="32" name="Text Box 91"/>
              <p:cNvSpPr txBox="1">
                <a:spLocks noChangeArrowheads="1"/>
              </p:cNvSpPr>
              <p:nvPr/>
            </p:nvSpPr>
            <p:spPr bwMode="auto">
              <a:xfrm>
                <a:off x="213" y="2050"/>
                <a:ext cx="318" cy="1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s-MX" sz="600" b="1">
                    <a:solidFill>
                      <a:schemeClr val="accent2"/>
                    </a:solidFill>
                    <a:cs typeface="Arial" charset="0"/>
                  </a:rPr>
                  <a:t>38,1</a:t>
                </a:r>
              </a:p>
            </p:txBody>
          </p:sp>
          <p:sp>
            <p:nvSpPr>
              <p:cNvPr id="33" name="Text Box 92"/>
              <p:cNvSpPr txBox="1">
                <a:spLocks noChangeArrowheads="1"/>
              </p:cNvSpPr>
              <p:nvPr/>
            </p:nvSpPr>
            <p:spPr bwMode="auto">
              <a:xfrm>
                <a:off x="521" y="3058"/>
                <a:ext cx="408" cy="1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s-MX" sz="600" b="1">
                    <a:solidFill>
                      <a:schemeClr val="accent2"/>
                    </a:solidFill>
                    <a:cs typeface="Arial" charset="0"/>
                  </a:rPr>
                  <a:t>439, 6.8</a:t>
                </a:r>
              </a:p>
            </p:txBody>
          </p:sp>
          <p:sp>
            <p:nvSpPr>
              <p:cNvPr id="34" name="Text Box 93"/>
              <p:cNvSpPr txBox="1">
                <a:spLocks noChangeArrowheads="1"/>
              </p:cNvSpPr>
              <p:nvPr/>
            </p:nvSpPr>
            <p:spPr bwMode="auto">
              <a:xfrm>
                <a:off x="2689" y="2704"/>
                <a:ext cx="463" cy="1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s-MX" sz="600" b="1">
                    <a:solidFill>
                      <a:schemeClr val="accent2"/>
                    </a:solidFill>
                    <a:cs typeface="Arial" charset="0"/>
                  </a:rPr>
                  <a:t>120,1.6</a:t>
                </a:r>
              </a:p>
            </p:txBody>
          </p:sp>
          <p:sp>
            <p:nvSpPr>
              <p:cNvPr id="35" name="Text Box 94"/>
              <p:cNvSpPr txBox="1">
                <a:spLocks noChangeArrowheads="1"/>
              </p:cNvSpPr>
              <p:nvPr/>
            </p:nvSpPr>
            <p:spPr bwMode="auto">
              <a:xfrm>
                <a:off x="2698" y="2232"/>
                <a:ext cx="409" cy="1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s-MX" sz="600" b="1">
                    <a:solidFill>
                      <a:schemeClr val="accent2"/>
                    </a:solidFill>
                    <a:cs typeface="Arial" charset="0"/>
                  </a:rPr>
                  <a:t>126,2.4</a:t>
                </a:r>
              </a:p>
            </p:txBody>
          </p:sp>
          <p:sp>
            <p:nvSpPr>
              <p:cNvPr id="36" name="Text Box 95"/>
              <p:cNvSpPr txBox="1">
                <a:spLocks noChangeArrowheads="1"/>
              </p:cNvSpPr>
              <p:nvPr/>
            </p:nvSpPr>
            <p:spPr bwMode="auto">
              <a:xfrm>
                <a:off x="2290" y="3368"/>
                <a:ext cx="408" cy="1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s-MX" sz="600" b="1">
                    <a:solidFill>
                      <a:schemeClr val="accent2"/>
                    </a:solidFill>
                    <a:cs typeface="Arial" charset="0"/>
                  </a:rPr>
                  <a:t>154,4.2</a:t>
                </a:r>
              </a:p>
            </p:txBody>
          </p:sp>
          <p:sp>
            <p:nvSpPr>
              <p:cNvPr id="37" name="Text Box 96"/>
              <p:cNvSpPr txBox="1">
                <a:spLocks noChangeArrowheads="1"/>
              </p:cNvSpPr>
              <p:nvPr/>
            </p:nvSpPr>
            <p:spPr bwMode="auto">
              <a:xfrm>
                <a:off x="811" y="3622"/>
                <a:ext cx="353" cy="1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s-MX" sz="600" b="1">
                    <a:solidFill>
                      <a:schemeClr val="accent2"/>
                    </a:solidFill>
                    <a:cs typeface="Arial" charset="0"/>
                  </a:rPr>
                  <a:t>37,0.6</a:t>
                </a:r>
              </a:p>
            </p:txBody>
          </p:sp>
        </p:grpSp>
        <p:grpSp>
          <p:nvGrpSpPr>
            <p:cNvPr id="10" name="Group 97"/>
            <p:cNvGrpSpPr>
              <a:grpSpLocks/>
            </p:cNvGrpSpPr>
            <p:nvPr/>
          </p:nvGrpSpPr>
          <p:grpSpPr bwMode="auto">
            <a:xfrm>
              <a:off x="3386" y="2341"/>
              <a:ext cx="1500" cy="1220"/>
              <a:chOff x="793" y="1888"/>
              <a:chExt cx="1996" cy="1655"/>
            </a:xfrm>
          </p:grpSpPr>
          <p:sp>
            <p:nvSpPr>
              <p:cNvPr id="11" name="Text Box 98"/>
              <p:cNvSpPr txBox="1">
                <a:spLocks noChangeArrowheads="1"/>
              </p:cNvSpPr>
              <p:nvPr/>
            </p:nvSpPr>
            <p:spPr bwMode="auto">
              <a:xfrm>
                <a:off x="1111" y="3203"/>
                <a:ext cx="454" cy="3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s-MX" sz="1000" b="1">
                    <a:solidFill>
                      <a:srgbClr val="008000"/>
                    </a:solidFill>
                    <a:cs typeface="Arial" charset="0"/>
                  </a:rPr>
                  <a:t>165 Km.</a:t>
                </a:r>
              </a:p>
            </p:txBody>
          </p:sp>
          <p:sp>
            <p:nvSpPr>
              <p:cNvPr id="12" name="Text Box 99"/>
              <p:cNvSpPr txBox="1">
                <a:spLocks noChangeArrowheads="1"/>
              </p:cNvSpPr>
              <p:nvPr/>
            </p:nvSpPr>
            <p:spPr bwMode="auto">
              <a:xfrm>
                <a:off x="1520" y="2568"/>
                <a:ext cx="453" cy="3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s-MX" sz="1000" b="1">
                    <a:solidFill>
                      <a:srgbClr val="008000"/>
                    </a:solidFill>
                    <a:cs typeface="Arial" charset="0"/>
                  </a:rPr>
                  <a:t>220 Km.</a:t>
                </a:r>
              </a:p>
            </p:txBody>
          </p:sp>
          <p:sp>
            <p:nvSpPr>
              <p:cNvPr id="13" name="Text Box 100"/>
              <p:cNvSpPr txBox="1">
                <a:spLocks noChangeArrowheads="1"/>
              </p:cNvSpPr>
              <p:nvPr/>
            </p:nvSpPr>
            <p:spPr bwMode="auto">
              <a:xfrm>
                <a:off x="793" y="2750"/>
                <a:ext cx="454" cy="3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s-MX" sz="1000" b="1">
                    <a:solidFill>
                      <a:srgbClr val="008000"/>
                    </a:solidFill>
                    <a:cs typeface="Arial" charset="0"/>
                  </a:rPr>
                  <a:t>187 Km.</a:t>
                </a:r>
              </a:p>
            </p:txBody>
          </p:sp>
          <p:sp>
            <p:nvSpPr>
              <p:cNvPr id="14" name="Text Box 101"/>
              <p:cNvSpPr txBox="1">
                <a:spLocks noChangeArrowheads="1"/>
              </p:cNvSpPr>
              <p:nvPr/>
            </p:nvSpPr>
            <p:spPr bwMode="auto">
              <a:xfrm>
                <a:off x="1610" y="3158"/>
                <a:ext cx="454" cy="3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s-MX" sz="1000" b="1">
                    <a:solidFill>
                      <a:srgbClr val="008000"/>
                    </a:solidFill>
                    <a:cs typeface="Arial" charset="0"/>
                  </a:rPr>
                  <a:t>250 Km.</a:t>
                </a:r>
              </a:p>
            </p:txBody>
          </p:sp>
          <p:sp>
            <p:nvSpPr>
              <p:cNvPr id="15" name="Text Box 102"/>
              <p:cNvSpPr txBox="1">
                <a:spLocks noChangeArrowheads="1"/>
              </p:cNvSpPr>
              <p:nvPr/>
            </p:nvSpPr>
            <p:spPr bwMode="auto">
              <a:xfrm>
                <a:off x="1292" y="1888"/>
                <a:ext cx="454" cy="3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s-MX" sz="1000" b="1">
                    <a:solidFill>
                      <a:srgbClr val="008000"/>
                    </a:solidFill>
                    <a:cs typeface="Arial" charset="0"/>
                  </a:rPr>
                  <a:t>100 Km.</a:t>
                </a:r>
              </a:p>
            </p:txBody>
          </p:sp>
          <p:sp>
            <p:nvSpPr>
              <p:cNvPr id="16" name="Text Box 103"/>
              <p:cNvSpPr txBox="1">
                <a:spLocks noChangeArrowheads="1"/>
              </p:cNvSpPr>
              <p:nvPr/>
            </p:nvSpPr>
            <p:spPr bwMode="auto">
              <a:xfrm>
                <a:off x="1156" y="2368"/>
                <a:ext cx="454" cy="3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s-MX" sz="1000" b="1">
                    <a:solidFill>
                      <a:srgbClr val="008000"/>
                    </a:solidFill>
                    <a:cs typeface="Arial" charset="0"/>
                  </a:rPr>
                  <a:t>173 Km.</a:t>
                </a:r>
              </a:p>
            </p:txBody>
          </p:sp>
          <p:sp>
            <p:nvSpPr>
              <p:cNvPr id="17" name="Text Box 104"/>
              <p:cNvSpPr txBox="1">
                <a:spLocks noChangeArrowheads="1"/>
              </p:cNvSpPr>
              <p:nvPr/>
            </p:nvSpPr>
            <p:spPr bwMode="auto">
              <a:xfrm>
                <a:off x="2154" y="2750"/>
                <a:ext cx="454" cy="3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s-MX" sz="1000" b="1">
                    <a:solidFill>
                      <a:srgbClr val="008000"/>
                    </a:solidFill>
                    <a:cs typeface="Arial" charset="0"/>
                  </a:rPr>
                  <a:t>103 Km.</a:t>
                </a:r>
              </a:p>
            </p:txBody>
          </p:sp>
          <p:sp>
            <p:nvSpPr>
              <p:cNvPr id="18" name="Text Box 105"/>
              <p:cNvSpPr txBox="1">
                <a:spLocks noChangeArrowheads="1"/>
              </p:cNvSpPr>
              <p:nvPr/>
            </p:nvSpPr>
            <p:spPr bwMode="auto">
              <a:xfrm>
                <a:off x="2335" y="2187"/>
                <a:ext cx="454" cy="3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s-MX" sz="1000" b="1">
                    <a:solidFill>
                      <a:srgbClr val="008000"/>
                    </a:solidFill>
                    <a:cs typeface="Arial" charset="0"/>
                  </a:rPr>
                  <a:t>129 Km.</a:t>
                </a:r>
              </a:p>
            </p:txBody>
          </p:sp>
          <p:sp>
            <p:nvSpPr>
              <p:cNvPr id="19" name="Text Box 106"/>
              <p:cNvSpPr txBox="1">
                <a:spLocks noChangeArrowheads="1"/>
              </p:cNvSpPr>
              <p:nvPr/>
            </p:nvSpPr>
            <p:spPr bwMode="auto">
              <a:xfrm>
                <a:off x="1838" y="2006"/>
                <a:ext cx="453" cy="3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s-MX" sz="1000" b="1">
                    <a:solidFill>
                      <a:srgbClr val="008000"/>
                    </a:solidFill>
                    <a:cs typeface="Arial" charset="0"/>
                  </a:rPr>
                  <a:t>138 Km.</a:t>
                </a:r>
              </a:p>
            </p:txBody>
          </p:sp>
        </p:grpSp>
      </p:grpSp>
      <p:sp>
        <p:nvSpPr>
          <p:cNvPr id="56" name="55 CuadroTexto"/>
          <p:cNvSpPr txBox="1"/>
          <p:nvPr/>
        </p:nvSpPr>
        <p:spPr>
          <a:xfrm>
            <a:off x="805148" y="3881552"/>
            <a:ext cx="4089866" cy="1569660"/>
          </a:xfrm>
          <a:prstGeom prst="rect">
            <a:avLst/>
          </a:prstGeom>
          <a:solidFill>
            <a:schemeClr val="accent3">
              <a:lumMod val="20000"/>
              <a:lumOff val="80000"/>
              <a:alpha val="68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dirty="0" smtClean="0">
                <a:cs typeface="Arial" pitchFamily="34" charset="0"/>
              </a:rPr>
              <a:t>Portal de conexión entre la Región Centro Occidente de México y los países asiáticos. </a:t>
            </a:r>
          </a:p>
          <a:p>
            <a:pPr>
              <a:defRPr/>
            </a:pPr>
            <a:endParaRPr lang="es-ES" sz="1600" dirty="0">
              <a:cs typeface="Arial" pitchFamily="34" charset="0"/>
            </a:endParaRPr>
          </a:p>
          <a:p>
            <a:pPr>
              <a:defRPr/>
            </a:pPr>
            <a:r>
              <a:rPr lang="es-ES" sz="1600" dirty="0" smtClean="0">
                <a:cs typeface="Arial" pitchFamily="34" charset="0"/>
              </a:rPr>
              <a:t>La región integra nueve estados de trascendental importancia económica para el país.  </a:t>
            </a:r>
            <a:endParaRPr lang="es-ES" sz="16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8996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dirty="0" smtClean="0"/>
              <a:t>PMET Estero Las Garzas: EUN</a:t>
            </a:r>
            <a:endParaRPr lang="es-MX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762000" y="404665"/>
            <a:ext cx="7626424" cy="936103"/>
          </a:xfrm>
        </p:spPr>
        <p:txBody>
          <a:bodyPr>
            <a:normAutofit/>
          </a:bodyPr>
          <a:lstStyle/>
          <a:p>
            <a:pPr marL="514350" indent="-514350" fontAlgn="base">
              <a:buFont typeface="+mj-lt"/>
              <a:buAutoNum type="arabicPeriod" startAt="2"/>
            </a:pPr>
            <a:r>
              <a:rPr lang="es-MX" sz="3200" b="1" dirty="0" smtClean="0"/>
              <a:t>Espacios con proyección </a:t>
            </a:r>
            <a:r>
              <a:rPr lang="es-MX" sz="3200" b="1" dirty="0" err="1" smtClean="0"/>
              <a:t>glocal</a:t>
            </a:r>
            <a:endParaRPr lang="es-MX" sz="3200" b="1" dirty="0"/>
          </a:p>
        </p:txBody>
      </p:sp>
      <p:sp>
        <p:nvSpPr>
          <p:cNvPr id="7" name="3 Marcador de contenido"/>
          <p:cNvSpPr txBox="1">
            <a:spLocks/>
          </p:cNvSpPr>
          <p:nvPr/>
        </p:nvSpPr>
        <p:spPr>
          <a:xfrm>
            <a:off x="539552" y="1484784"/>
            <a:ext cx="4248472" cy="396044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dirty="0" smtClean="0"/>
              <a:t>El parque metropolitano pone en visibilidad global un tema de suma importancia para la ciudad de Manzanillo como lo es el cuidado del ecosistema costero.</a:t>
            </a:r>
          </a:p>
          <a:p>
            <a:r>
              <a:rPr lang="es-MX" sz="2400" dirty="0" smtClean="0"/>
              <a:t>Esto se da además en un contexto urbano, donde se pretende compaginar el desarrollo económico con el cuidado del medio ambiente.</a:t>
            </a:r>
            <a:endParaRPr lang="es-MX" sz="2400" dirty="0"/>
          </a:p>
        </p:txBody>
      </p:sp>
      <p:pic>
        <p:nvPicPr>
          <p:cNvPr id="12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54086"/>
            <a:ext cx="3441576" cy="258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68529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dirty="0" smtClean="0"/>
              <a:t>PMET Estero Las Garzas: EUN</a:t>
            </a:r>
            <a:endParaRPr lang="es-MX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762000" y="476673"/>
            <a:ext cx="7626424" cy="1080119"/>
          </a:xfrm>
        </p:spPr>
        <p:txBody>
          <a:bodyPr>
            <a:noAutofit/>
          </a:bodyPr>
          <a:lstStyle/>
          <a:p>
            <a:pPr marL="514350" indent="-514350" fontAlgn="base">
              <a:buFont typeface="+mj-lt"/>
              <a:buAutoNum type="arabicPeriod" startAt="3"/>
            </a:pPr>
            <a:r>
              <a:rPr lang="es-MX" b="1" dirty="0" smtClean="0"/>
              <a:t>Espacios para generar y gestionar el conocimiento como factor clave </a:t>
            </a:r>
            <a:r>
              <a:rPr lang="es-MX" b="1" dirty="0"/>
              <a:t>de valor </a:t>
            </a:r>
            <a:r>
              <a:rPr lang="es-MX" b="1" dirty="0" smtClean="0"/>
              <a:t>añadido</a:t>
            </a:r>
            <a:endParaRPr lang="es-MX" b="1" dirty="0"/>
          </a:p>
        </p:txBody>
      </p:sp>
      <p:sp>
        <p:nvSpPr>
          <p:cNvPr id="7" name="3 Marcador de contenido"/>
          <p:cNvSpPr txBox="1">
            <a:spLocks/>
          </p:cNvSpPr>
          <p:nvPr/>
        </p:nvSpPr>
        <p:spPr>
          <a:xfrm>
            <a:off x="539552" y="1772816"/>
            <a:ext cx="4392488" cy="37444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dirty="0" smtClean="0"/>
              <a:t>Este proyecto brinda un espacio para el fortalecimiento de la relación entre universidad, ciudadanía, empresa y gobierno.</a:t>
            </a:r>
          </a:p>
          <a:p>
            <a:r>
              <a:rPr lang="es-MX" sz="2400" dirty="0"/>
              <a:t>S</a:t>
            </a:r>
            <a:r>
              <a:rPr lang="es-MX" sz="2400" dirty="0" smtClean="0"/>
              <a:t>e contempla el establecimiento de centros universitarios de investigación y difusión de las ciencias marinas y ambientales</a:t>
            </a:r>
          </a:p>
          <a:p>
            <a:endParaRPr lang="es-MX" sz="2400" dirty="0"/>
          </a:p>
        </p:txBody>
      </p:sp>
      <p:pic>
        <p:nvPicPr>
          <p:cNvPr id="8" name="Imagen 9" descr="C:\Users\FJAM\Pictures\Manzanillo\Croquis\IM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32039" y="4149080"/>
            <a:ext cx="3456113" cy="1271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F:\Fotos en la laguna dragando\DSCF12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7015" y="1439212"/>
            <a:ext cx="3421137" cy="256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74264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dirty="0" smtClean="0"/>
              <a:t>PMET Estero Las Garzas: EUN</a:t>
            </a:r>
            <a:endParaRPr lang="es-MX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762000" y="404665"/>
            <a:ext cx="7626424" cy="1080119"/>
          </a:xfrm>
        </p:spPr>
        <p:txBody>
          <a:bodyPr>
            <a:normAutofit fontScale="77500" lnSpcReduction="20000"/>
          </a:bodyPr>
          <a:lstStyle/>
          <a:p>
            <a:pPr marL="514350" indent="-514350" fontAlgn="base">
              <a:buFont typeface="+mj-lt"/>
              <a:buAutoNum type="arabicPeriod" startAt="4"/>
            </a:pPr>
            <a:r>
              <a:rPr lang="es-MX" sz="4000" b="1" dirty="0" smtClean="0"/>
              <a:t>Espacios para </a:t>
            </a:r>
            <a:r>
              <a:rPr lang="es-MX" sz="4000" b="1" dirty="0"/>
              <a:t>fomentar </a:t>
            </a:r>
            <a:r>
              <a:rPr lang="es-MX" sz="4000" b="1" dirty="0" smtClean="0"/>
              <a:t>valores </a:t>
            </a:r>
            <a:r>
              <a:rPr lang="es-MX" sz="3200" b="1" dirty="0" smtClean="0"/>
              <a:t>(</a:t>
            </a:r>
            <a:r>
              <a:rPr lang="es-MX" sz="3200" b="1" dirty="0"/>
              <a:t>emprendimientos, concordia, sostenibilidad, seguridad, educación, </a:t>
            </a:r>
            <a:r>
              <a:rPr lang="es-MX" sz="3200" b="1" dirty="0" smtClean="0"/>
              <a:t>salud) </a:t>
            </a:r>
            <a:endParaRPr lang="es-MX" sz="3200" b="1" dirty="0"/>
          </a:p>
        </p:txBody>
      </p:sp>
      <p:sp>
        <p:nvSpPr>
          <p:cNvPr id="7" name="3 Marcador de contenido"/>
          <p:cNvSpPr txBox="1">
            <a:spLocks/>
          </p:cNvSpPr>
          <p:nvPr/>
        </p:nvSpPr>
        <p:spPr>
          <a:xfrm>
            <a:off x="539552" y="1484784"/>
            <a:ext cx="4248472" cy="41044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dirty="0" smtClean="0"/>
              <a:t>El proyecto tiene un gran potencial para fomentar valores de conservación ambiental, convivencia social y salud. </a:t>
            </a:r>
          </a:p>
          <a:p>
            <a:r>
              <a:rPr lang="es-MX" sz="2400" dirty="0" smtClean="0"/>
              <a:t>Es </a:t>
            </a:r>
            <a:r>
              <a:rPr lang="es-MX" sz="2400" dirty="0"/>
              <a:t>además una plataforma para la educación ambiental </a:t>
            </a:r>
            <a:r>
              <a:rPr lang="es-MX" sz="2400" i="1" dirty="0"/>
              <a:t>in situ, </a:t>
            </a:r>
            <a:r>
              <a:rPr lang="es-MX" sz="2400" dirty="0"/>
              <a:t>de la que se beneficia toda la ciudadanía.</a:t>
            </a:r>
          </a:p>
          <a:p>
            <a:endParaRPr lang="es-MX" sz="2400" dirty="0"/>
          </a:p>
        </p:txBody>
      </p:sp>
      <p:pic>
        <p:nvPicPr>
          <p:cNvPr id="8" name="Imagen 4" descr="C:\Users\FJAM\Pictures\Manzanillo\Deportes\deportes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0538" r="3632"/>
          <a:stretch>
            <a:fillRect/>
          </a:stretch>
        </p:blipFill>
        <p:spPr bwMode="auto">
          <a:xfrm>
            <a:off x="5004048" y="1700808"/>
            <a:ext cx="3324735" cy="290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37380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muchas gracias por su atención</a:t>
            </a:r>
            <a:endParaRPr lang="es-MX" dirty="0"/>
          </a:p>
        </p:txBody>
      </p:sp>
      <p:sp>
        <p:nvSpPr>
          <p:cNvPr id="11" name="10 Marcador de texto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7554416" cy="1212304"/>
          </a:xfrm>
        </p:spPr>
        <p:txBody>
          <a:bodyPr>
            <a:normAutofit fontScale="92500" lnSpcReduction="20000"/>
          </a:bodyPr>
          <a:lstStyle/>
          <a:p>
            <a:r>
              <a:rPr lang="es-MX" dirty="0" smtClean="0"/>
              <a:t>H. Ayuntamiento de Manzanillo</a:t>
            </a:r>
          </a:p>
          <a:p>
            <a:r>
              <a:rPr lang="es-MX" dirty="0" smtClean="0"/>
              <a:t>Instituto de Planeación para el Desarrollo Sustentable de Manzanillo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xmlns="" val="2008728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dirty="0" smtClean="0"/>
              <a:t>Manzanillo, Mx.</a:t>
            </a:r>
            <a:endParaRPr lang="es-MX" sz="4000" dirty="0"/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496" t="1835" r="1"/>
          <a:stretch/>
        </p:blipFill>
        <p:spPr bwMode="auto">
          <a:xfrm>
            <a:off x="4283968" y="657441"/>
            <a:ext cx="4087388" cy="1547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04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49945" y="2461538"/>
            <a:ext cx="2050247" cy="125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13 Imagen" descr="muell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300192" y="2461538"/>
            <a:ext cx="2071164" cy="125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7583" y="705888"/>
            <a:ext cx="3092877" cy="185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Luis Santana\Documents\Mis archivos recibidos\barcos, delfines y helicoptero 007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27584" y="2971374"/>
            <a:ext cx="3092876" cy="185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Documents and Settings\Informatica_2\Escritorio\fotos TGNL\2010\7.JULIO\19-07-10 sobrevuelo\VUELO 19072010\Copia de FOTOS281009 569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249945" y="4033451"/>
            <a:ext cx="2266271" cy="1484775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</p:pic>
      <p:pic>
        <p:nvPicPr>
          <p:cNvPr id="12" name="7 Imagen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156177" y="4033450"/>
            <a:ext cx="2215180" cy="14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4148189" y="3780742"/>
            <a:ext cx="27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+mj-lt"/>
              </a:rPr>
              <a:t>Clúster energético</a:t>
            </a:r>
            <a:endParaRPr lang="es-MX" dirty="0">
              <a:latin typeface="+mj-lt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139952" y="2204864"/>
            <a:ext cx="2256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+mj-lt"/>
              </a:rPr>
              <a:t>Turismo</a:t>
            </a:r>
            <a:endParaRPr lang="es-MX" dirty="0">
              <a:latin typeface="+mj-lt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31328" y="2689958"/>
            <a:ext cx="2256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+mj-lt"/>
              </a:rPr>
              <a:t>Pesca</a:t>
            </a:r>
            <a:endParaRPr lang="es-MX" dirty="0">
              <a:latin typeface="+mj-lt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742855" y="398752"/>
            <a:ext cx="2256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+mj-lt"/>
              </a:rPr>
              <a:t>Minería</a:t>
            </a:r>
            <a:endParaRPr lang="es-MX" dirty="0">
              <a:latin typeface="+mj-lt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187896" y="402147"/>
            <a:ext cx="1695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+mj-lt"/>
              </a:rPr>
              <a:t>Puerto de altura</a:t>
            </a:r>
            <a:endParaRPr lang="es-MX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7244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2000" y="5157192"/>
            <a:ext cx="6781800" cy="1015008"/>
          </a:xfrm>
        </p:spPr>
        <p:txBody>
          <a:bodyPr>
            <a:normAutofit/>
          </a:bodyPr>
          <a:lstStyle/>
          <a:p>
            <a:r>
              <a:rPr lang="es-MX" sz="4000" dirty="0" smtClean="0"/>
              <a:t>Crecimiento portuario</a:t>
            </a:r>
            <a:endParaRPr lang="es-MX" sz="40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3568" y="2757482"/>
            <a:ext cx="3816424" cy="26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49735" y="2767535"/>
            <a:ext cx="3766681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3 Marcador de contenido"/>
          <p:cNvSpPr txBox="1">
            <a:spLocks/>
          </p:cNvSpPr>
          <p:nvPr/>
        </p:nvSpPr>
        <p:spPr>
          <a:xfrm>
            <a:off x="755576" y="476672"/>
            <a:ext cx="7560840" cy="216024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s-MX" dirty="0" smtClean="0"/>
              <a:t>A partir de las reformas a la ley portuaria, y de la entrega den vigor del Tratado de Libre Comercio con América del Norte, (NAFTA), el crecimiento de la actividad portuaria en Manzanillo ha sido sostenido.</a:t>
            </a:r>
          </a:p>
          <a:p>
            <a:pPr>
              <a:spcAft>
                <a:spcPts val="1200"/>
              </a:spcAft>
            </a:pPr>
            <a:r>
              <a:rPr lang="es-ES" dirty="0" smtClean="0"/>
              <a:t>Hoy es el puerto mexicano líder en manejo de carga contenerizada, y el segundo lugar en toneladas de carga general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xmlns="" val="143801407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eliam mesina\Pictures\Fotos Colima 2005\FOTOS CFE\FOTOS DEL PUERTO\DSC010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9022" y="764704"/>
            <a:ext cx="7535721" cy="4536504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2000" y="5157192"/>
            <a:ext cx="6781800" cy="1015008"/>
          </a:xfrm>
        </p:spPr>
        <p:txBody>
          <a:bodyPr>
            <a:normAutofit/>
          </a:bodyPr>
          <a:lstStyle/>
          <a:p>
            <a:r>
              <a:rPr lang="es-MX" sz="4000" dirty="0" smtClean="0"/>
              <a:t>Crecimiento portuario</a:t>
            </a:r>
            <a:endParaRPr lang="es-MX" sz="4000" dirty="0"/>
          </a:p>
        </p:txBody>
      </p:sp>
      <p:graphicFrame>
        <p:nvGraphicFramePr>
          <p:cNvPr id="9" name="8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497462707"/>
              </p:ext>
            </p:extLst>
          </p:nvPr>
        </p:nvGraphicFramePr>
        <p:xfrm>
          <a:off x="755576" y="260648"/>
          <a:ext cx="7560840" cy="5040560"/>
        </p:xfrm>
        <a:graphic>
          <a:graphicData uri="http://schemas.openxmlformats.org/presentationml/2006/ole">
            <p:oleObj spid="_x0000_s5135" name="Hoja de cálculo" r:id="rId4" imgW="5638680" imgH="4038510" progId="Excel.Sheet.12">
              <p:link updateAutomatic="1"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868471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dirty="0" smtClean="0"/>
              <a:t>Oportunidad</a:t>
            </a:r>
            <a:endParaRPr lang="es-MX" sz="4000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755576" y="476672"/>
            <a:ext cx="3168352" cy="4896544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</a:pPr>
            <a:r>
              <a:rPr lang="es-MX" dirty="0" smtClean="0"/>
              <a:t>2004: El Puerto de Manzanillo comienza la promoción de su proyecto de crecimiento TEC II</a:t>
            </a:r>
          </a:p>
          <a:p>
            <a:pPr>
              <a:spcAft>
                <a:spcPts val="1200"/>
              </a:spcAft>
            </a:pPr>
            <a:r>
              <a:rPr lang="es-MX" dirty="0" smtClean="0"/>
              <a:t>La validación ambiental de este proyecto obliga como condicionante a la rehabilitación del Estero Las Garzas</a:t>
            </a:r>
            <a:endParaRPr lang="es-MX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11960" y="561456"/>
            <a:ext cx="4067240" cy="2867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399143" y="3645024"/>
            <a:ext cx="1975823" cy="158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11960" y="3645024"/>
            <a:ext cx="2088232" cy="158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8099507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dirty="0" smtClean="0"/>
              <a:t>Oportunidad</a:t>
            </a:r>
            <a:endParaRPr lang="es-MX" sz="4000" dirty="0"/>
          </a:p>
        </p:txBody>
      </p:sp>
      <p:pic>
        <p:nvPicPr>
          <p:cNvPr id="34818" name="Picture 2" descr="C:\Users\Alex\Pictures\Fotos Congreso\DSC030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404664"/>
            <a:ext cx="6840760" cy="51302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8099507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1020</TotalTime>
  <Words>871</Words>
  <Application>Microsoft Office PowerPoint</Application>
  <PresentationFormat>Presentación en pantalla (4:3)</PresentationFormat>
  <Paragraphs>150</Paragraphs>
  <Slides>43</Slides>
  <Notes>1</Notes>
  <HiddenSlides>0</HiddenSlides>
  <MMClips>0</MMClips>
  <ScaleCrop>false</ScaleCrop>
  <HeadingPairs>
    <vt:vector size="8" baseType="variant">
      <vt:variant>
        <vt:lpstr>Tema</vt:lpstr>
      </vt:variant>
      <vt:variant>
        <vt:i4>1</vt:i4>
      </vt:variant>
      <vt:variant>
        <vt:lpstr>Vínculos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6" baseType="lpstr">
      <vt:lpstr>NewsPrint</vt:lpstr>
      <vt:lpstr>C:\Users\eliam mesina\Documents\Gráfico puertos.xlsx!Hoja1![Gráfico puertos.xlsx]Hoja1 3 Gráfico</vt:lpstr>
      <vt:lpstr>Imagen</vt:lpstr>
      <vt:lpstr>Parque Metropolitano Estero Las Garzas, Manzanillo MX</vt:lpstr>
      <vt:lpstr>Manzanillo, Mx.</vt:lpstr>
      <vt:lpstr>Manzanillo, Mx.</vt:lpstr>
      <vt:lpstr>Manzanillo, Mx.</vt:lpstr>
      <vt:lpstr>Manzanillo, Mx.</vt:lpstr>
      <vt:lpstr>Crecimiento portuario</vt:lpstr>
      <vt:lpstr>Crecimiento portuario</vt:lpstr>
      <vt:lpstr>Oportunidad</vt:lpstr>
      <vt:lpstr>Oportunidad</vt:lpstr>
      <vt:lpstr>Oportunidad</vt:lpstr>
      <vt:lpstr>Oportunidad</vt:lpstr>
      <vt:lpstr>Oportunidad</vt:lpstr>
      <vt:lpstr>Oportunidad</vt:lpstr>
      <vt:lpstr>Oportunidad</vt:lpstr>
      <vt:lpstr>PMET: Objetivos</vt:lpstr>
      <vt:lpstr>El sitio: alta centralidad</vt:lpstr>
      <vt:lpstr>PMET: Situación actual</vt:lpstr>
      <vt:lpstr>PMET: Situación actual</vt:lpstr>
      <vt:lpstr>PMET: Situación actual</vt:lpstr>
      <vt:lpstr>PMET: Situación actual</vt:lpstr>
      <vt:lpstr>PMET: Situación actual</vt:lpstr>
      <vt:lpstr>PMET: Situación actual</vt:lpstr>
      <vt:lpstr>PMET: Situación actual</vt:lpstr>
      <vt:lpstr>PMET: Situación actual</vt:lpstr>
      <vt:lpstr>PMET: Visión</vt:lpstr>
      <vt:lpstr>PMET: Visión</vt:lpstr>
      <vt:lpstr>PMET: Visión</vt:lpstr>
      <vt:lpstr>PMET: Visión</vt:lpstr>
      <vt:lpstr>PMET: Visión</vt:lpstr>
      <vt:lpstr>PMET: Visión</vt:lpstr>
      <vt:lpstr>PMET: Visión</vt:lpstr>
      <vt:lpstr>PMET: Visión</vt:lpstr>
      <vt:lpstr>PMET: Visión</vt:lpstr>
      <vt:lpstr>PMET: Acciones</vt:lpstr>
      <vt:lpstr>PMET: Acciones</vt:lpstr>
      <vt:lpstr>PMET: Acciones</vt:lpstr>
      <vt:lpstr>PMET: Acciones</vt:lpstr>
      <vt:lpstr>PMET Estero Las Garzas: EUN</vt:lpstr>
      <vt:lpstr>PMET Estero Las Garzas: EUN</vt:lpstr>
      <vt:lpstr>PMET Estero Las Garzas: EUN</vt:lpstr>
      <vt:lpstr>PMET Estero Las Garzas: EUN</vt:lpstr>
      <vt:lpstr>PMET Estero Las Garzas: EUN</vt:lpstr>
      <vt:lpstr>muchas gracias por su atención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Parque Metropolitano Estero Las Garzas, Manzanillo MX</dc:title>
  <dc:creator>Luis Santana V</dc:creator>
  <cp:lastModifiedBy>Alex</cp:lastModifiedBy>
  <cp:revision>46</cp:revision>
  <dcterms:created xsi:type="dcterms:W3CDTF">2012-03-02T14:49:52Z</dcterms:created>
  <dcterms:modified xsi:type="dcterms:W3CDTF">2012-03-14T22:27:06Z</dcterms:modified>
</cp:coreProperties>
</file>