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454" r:id="rId2"/>
    <p:sldId id="453" r:id="rId3"/>
    <p:sldId id="357" r:id="rId4"/>
    <p:sldId id="355" r:id="rId5"/>
    <p:sldId id="295" r:id="rId6"/>
    <p:sldId id="406" r:id="rId7"/>
    <p:sldId id="407" r:id="rId8"/>
    <p:sldId id="410" r:id="rId9"/>
    <p:sldId id="412" r:id="rId10"/>
    <p:sldId id="411" r:id="rId11"/>
    <p:sldId id="417" r:id="rId12"/>
    <p:sldId id="426" r:id="rId13"/>
    <p:sldId id="418" r:id="rId14"/>
    <p:sldId id="419" r:id="rId15"/>
    <p:sldId id="420" r:id="rId16"/>
    <p:sldId id="421" r:id="rId17"/>
    <p:sldId id="438" r:id="rId18"/>
    <p:sldId id="427" r:id="rId19"/>
    <p:sldId id="422" r:id="rId20"/>
    <p:sldId id="429" r:id="rId21"/>
    <p:sldId id="428" r:id="rId22"/>
    <p:sldId id="431" r:id="rId23"/>
    <p:sldId id="430" r:id="rId24"/>
    <p:sldId id="432" r:id="rId25"/>
    <p:sldId id="433" r:id="rId26"/>
    <p:sldId id="434" r:id="rId27"/>
    <p:sldId id="435" r:id="rId28"/>
    <p:sldId id="447" r:id="rId29"/>
    <p:sldId id="449" r:id="rId30"/>
    <p:sldId id="450" r:id="rId31"/>
    <p:sldId id="451" r:id="rId32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89" autoAdjust="0"/>
  </p:normalViewPr>
  <p:slideViewPr>
    <p:cSldViewPr>
      <p:cViewPr>
        <p:scale>
          <a:sx n="65" d="100"/>
          <a:sy n="65" d="100"/>
        </p:scale>
        <p:origin x="-2964" y="-10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4D09AA-6737-4629-ABBA-3A45B706426A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AFCAA6-276D-449D-957C-83520A7762A5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877930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9A5B8A-DFDC-415E-ADE6-98204F6152E5}" type="slidenum">
              <a:rPr lang="ca-ES" smtClean="0"/>
              <a:pPr/>
              <a:t>5</a:t>
            </a:fld>
            <a:endParaRPr lang="ca-E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Also</a:t>
            </a:r>
            <a:r>
              <a:rPr lang="ca-ES" dirty="0"/>
              <a:t> part of </a:t>
            </a:r>
            <a:r>
              <a:rPr lang="ca-ES" dirty="0" err="1"/>
              <a:t>the</a:t>
            </a:r>
            <a:r>
              <a:rPr lang="ca-ES" dirty="0"/>
              <a:t> medieval </a:t>
            </a:r>
            <a:r>
              <a:rPr lang="ca-ES" dirty="0" err="1"/>
              <a:t>rooms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Royal Major </a:t>
            </a:r>
            <a:r>
              <a:rPr lang="ca-ES" dirty="0" err="1"/>
              <a:t>Palace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729007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baseline="0" dirty="0"/>
              <a:t>... </a:t>
            </a:r>
            <a:r>
              <a:rPr lang="ca-ES" baseline="0" dirty="0" err="1"/>
              <a:t>An</a:t>
            </a:r>
            <a:r>
              <a:rPr lang="ca-ES" baseline="0" dirty="0"/>
              <a:t> open for </a:t>
            </a:r>
            <a:r>
              <a:rPr lang="ca-ES" baseline="0" dirty="0" err="1"/>
              <a:t>works</a:t>
            </a:r>
            <a:r>
              <a:rPr lang="ca-ES" baseline="0" dirty="0"/>
              <a:t> </a:t>
            </a:r>
            <a:r>
              <a:rPr lang="ca-ES" baseline="0" dirty="0" err="1"/>
              <a:t>at</a:t>
            </a:r>
            <a:r>
              <a:rPr lang="ca-ES" baseline="0" dirty="0"/>
              <a:t> Casa de l'Aigua to show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process</a:t>
            </a:r>
            <a:r>
              <a:rPr lang="ca-ES" baseline="0" dirty="0"/>
              <a:t> of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projects</a:t>
            </a:r>
            <a:r>
              <a:rPr lang="ca-ES" baseline="0" dirty="0"/>
              <a:t> to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citizens</a:t>
            </a:r>
            <a:r>
              <a:rPr lang="ca-ES" baseline="0" dirty="0"/>
              <a:t>, </a:t>
            </a:r>
            <a:r>
              <a:rPr lang="ca-ES" baseline="0" dirty="0" err="1"/>
              <a:t>making</a:t>
            </a:r>
            <a:r>
              <a:rPr lang="ca-ES" baseline="0" dirty="0"/>
              <a:t> </a:t>
            </a:r>
            <a:r>
              <a:rPr lang="ca-ES" baseline="0" dirty="0" err="1"/>
              <a:t>them</a:t>
            </a:r>
            <a:r>
              <a:rPr lang="ca-ES" baseline="0" dirty="0"/>
              <a:t> </a:t>
            </a:r>
            <a:r>
              <a:rPr lang="ca-ES" baseline="0" dirty="0" err="1"/>
              <a:t>participate</a:t>
            </a:r>
            <a:r>
              <a:rPr lang="ca-ES" baseline="0" dirty="0"/>
              <a:t> </a:t>
            </a:r>
            <a:r>
              <a:rPr lang="ca-ES" baseline="0" dirty="0" err="1"/>
              <a:t>from</a:t>
            </a:r>
            <a:r>
              <a:rPr lang="ca-ES" baseline="0" dirty="0"/>
              <a:t>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first</a:t>
            </a:r>
            <a:r>
              <a:rPr lang="ca-ES" baseline="0" dirty="0"/>
              <a:t> </a:t>
            </a:r>
            <a:r>
              <a:rPr lang="ca-ES" baseline="0" dirty="0" err="1"/>
              <a:t>stages</a:t>
            </a:r>
            <a:r>
              <a:rPr lang="ca-ES" baseline="0" dirty="0"/>
              <a:t>...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729007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baseline="0" dirty="0"/>
              <a:t>...Or experimental </a:t>
            </a:r>
            <a:r>
              <a:rPr lang="ca-ES" baseline="0" dirty="0" err="1"/>
              <a:t>exhibitions</a:t>
            </a:r>
            <a:r>
              <a:rPr lang="ca-ES" baseline="0" dirty="0"/>
              <a:t>, </a:t>
            </a:r>
            <a:r>
              <a:rPr lang="ca-ES" baseline="0" dirty="0" err="1"/>
              <a:t>like</a:t>
            </a:r>
            <a:r>
              <a:rPr lang="ca-ES" baseline="0" dirty="0"/>
              <a:t>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one</a:t>
            </a:r>
            <a:r>
              <a:rPr lang="ca-ES" baseline="0" dirty="0"/>
              <a:t> </a:t>
            </a:r>
            <a:r>
              <a:rPr lang="ca-ES" baseline="0" dirty="0" err="1"/>
              <a:t>we</a:t>
            </a:r>
            <a:r>
              <a:rPr lang="ca-ES" baseline="0" dirty="0"/>
              <a:t> </a:t>
            </a:r>
            <a:r>
              <a:rPr lang="ca-ES" baseline="0" dirty="0" err="1"/>
              <a:t>did</a:t>
            </a:r>
            <a:r>
              <a:rPr lang="ca-ES" baseline="0" dirty="0"/>
              <a:t> in Fabra </a:t>
            </a:r>
            <a:r>
              <a:rPr lang="ca-ES" baseline="0" dirty="0" err="1"/>
              <a:t>and</a:t>
            </a:r>
            <a:r>
              <a:rPr lang="ca-ES" baseline="0" dirty="0"/>
              <a:t> Coats, to </a:t>
            </a:r>
            <a:r>
              <a:rPr lang="ca-ES" baseline="0" dirty="0" err="1"/>
              <a:t>evaluate</a:t>
            </a:r>
            <a:r>
              <a:rPr lang="ca-ES" baseline="0" dirty="0"/>
              <a:t> in a </a:t>
            </a:r>
            <a:r>
              <a:rPr lang="ca-ES" baseline="0" dirty="0" err="1"/>
              <a:t>first</a:t>
            </a:r>
            <a:r>
              <a:rPr lang="ca-ES" baseline="0" dirty="0"/>
              <a:t> </a:t>
            </a:r>
            <a:r>
              <a:rPr lang="ca-ES" baseline="0" dirty="0" err="1"/>
              <a:t>stage</a:t>
            </a:r>
            <a:r>
              <a:rPr lang="ca-ES" baseline="0" dirty="0"/>
              <a:t>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project</a:t>
            </a:r>
            <a:r>
              <a:rPr lang="ca-ES" baseline="0" dirty="0"/>
              <a:t> </a:t>
            </a:r>
            <a:r>
              <a:rPr lang="ca-ES" baseline="0" dirty="0" err="1"/>
              <a:t>we</a:t>
            </a:r>
            <a:r>
              <a:rPr lang="ca-ES" baseline="0" dirty="0"/>
              <a:t> </a:t>
            </a:r>
            <a:r>
              <a:rPr lang="ca-ES" baseline="0" dirty="0" err="1"/>
              <a:t>are</a:t>
            </a:r>
            <a:r>
              <a:rPr lang="ca-ES" baseline="0" dirty="0"/>
              <a:t> </a:t>
            </a:r>
            <a:r>
              <a:rPr lang="ca-ES" baseline="0" dirty="0" err="1"/>
              <a:t>currently</a:t>
            </a:r>
            <a:r>
              <a:rPr lang="ca-ES" baseline="0" dirty="0"/>
              <a:t> </a:t>
            </a:r>
            <a:r>
              <a:rPr lang="ca-ES" baseline="0" dirty="0" err="1"/>
              <a:t>carrying</a:t>
            </a:r>
            <a:r>
              <a:rPr lang="ca-ES" baseline="0" dirty="0"/>
              <a:t> </a:t>
            </a:r>
            <a:r>
              <a:rPr lang="ca-ES" baseline="0" dirty="0" err="1"/>
              <a:t>out</a:t>
            </a:r>
            <a:r>
              <a:rPr lang="ca-ES" baseline="0" dirty="0"/>
              <a:t> </a:t>
            </a:r>
            <a:r>
              <a:rPr lang="ca-ES" baseline="0" dirty="0" err="1"/>
              <a:t>and</a:t>
            </a:r>
            <a:r>
              <a:rPr lang="ca-ES" baseline="0" dirty="0"/>
              <a:t> </a:t>
            </a:r>
            <a:r>
              <a:rPr lang="ca-ES" baseline="0" dirty="0" err="1"/>
              <a:t>which</a:t>
            </a:r>
            <a:r>
              <a:rPr lang="ca-ES" baseline="0" dirty="0"/>
              <a:t> is </a:t>
            </a:r>
            <a:r>
              <a:rPr lang="ca-ES" baseline="0" dirty="0" err="1"/>
              <a:t>scheduled</a:t>
            </a:r>
            <a:r>
              <a:rPr lang="ca-ES" baseline="0" dirty="0"/>
              <a:t> to </a:t>
            </a:r>
            <a:r>
              <a:rPr lang="ca-ES" baseline="0" dirty="0" err="1"/>
              <a:t>finish</a:t>
            </a:r>
            <a:r>
              <a:rPr lang="ca-ES" baseline="0" dirty="0"/>
              <a:t> </a:t>
            </a:r>
            <a:r>
              <a:rPr lang="ca-ES" baseline="0" dirty="0" err="1"/>
              <a:t>at</a:t>
            </a:r>
            <a:r>
              <a:rPr lang="ca-ES" baseline="0" dirty="0"/>
              <a:t>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end</a:t>
            </a:r>
            <a:r>
              <a:rPr lang="ca-ES" baseline="0" dirty="0"/>
              <a:t> of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next</a:t>
            </a:r>
            <a:r>
              <a:rPr lang="ca-ES" baseline="0" dirty="0"/>
              <a:t> </a:t>
            </a:r>
            <a:r>
              <a:rPr lang="ca-ES" baseline="0" dirty="0" err="1"/>
              <a:t>year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729007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am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coming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present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VERY BRIEFLY 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together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colleagues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in Barcelona,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Barcelona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Museum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MUHBA Bon Pastor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inaugurated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March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contemporary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Barcelona, as a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necessary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historical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trajectory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city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In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case,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focused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social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housing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in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issue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migration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embedded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treat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long-term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perspective</a:t>
            </a:r>
            <a:r>
              <a:rPr lang="es-E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(*)</a:t>
            </a:r>
          </a:p>
          <a:p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9E2C-E644-49E2-A0B1-5CA8A0839DA3}" type="slidenum">
              <a:rPr lang="ca-ES" smtClean="0"/>
              <a:pPr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25095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…. in </a:t>
            </a:r>
            <a:r>
              <a:rPr lang="es-ES" dirty="0" err="1"/>
              <a:t>order</a:t>
            </a:r>
            <a:r>
              <a:rPr lang="es-ES" dirty="0"/>
              <a:t> to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relocate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shanty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inhabitants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lived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in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Montjuic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 </a:t>
            </a:r>
            <a:r>
              <a:rPr lang="es-ES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" dirty="0" err="1"/>
              <a:t>moment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International </a:t>
            </a:r>
            <a:r>
              <a:rPr lang="es-ES" dirty="0" err="1"/>
              <a:t>Exhibition</a:t>
            </a:r>
            <a:r>
              <a:rPr lang="es-ES" dirty="0"/>
              <a:t>.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In 2002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approved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reconstruction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whole</a:t>
            </a:r>
            <a:r>
              <a:rPr lang="es-ES" dirty="0"/>
              <a:t> estate, </a:t>
            </a:r>
            <a:r>
              <a:rPr lang="es-ES" dirty="0" err="1"/>
              <a:t>substituting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original </a:t>
            </a:r>
            <a:r>
              <a:rPr lang="es-ES" dirty="0" err="1"/>
              <a:t>houses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new </a:t>
            </a:r>
            <a:r>
              <a:rPr lang="es-ES" dirty="0" err="1"/>
              <a:t>residential</a:t>
            </a:r>
            <a:r>
              <a:rPr lang="es-ES" dirty="0"/>
              <a:t> blocks…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258893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opening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new</a:t>
            </a:r>
            <a:r>
              <a:rPr lang="ca-ES" dirty="0"/>
              <a:t> </a:t>
            </a:r>
            <a:r>
              <a:rPr lang="ca-ES" dirty="0" err="1"/>
              <a:t>branch</a:t>
            </a:r>
            <a:r>
              <a:rPr lang="ca-ES" baseline="0" dirty="0"/>
              <a:t> of </a:t>
            </a:r>
            <a:r>
              <a:rPr lang="ca-ES" baseline="0" dirty="0" err="1"/>
              <a:t>the</a:t>
            </a:r>
            <a:r>
              <a:rPr lang="ca-ES" baseline="0" dirty="0"/>
              <a:t> </a:t>
            </a:r>
            <a:r>
              <a:rPr lang="ca-ES" baseline="0" dirty="0" err="1"/>
              <a:t>Museum</a:t>
            </a:r>
            <a:r>
              <a:rPr lang="ca-ES" baseline="0" dirty="0"/>
              <a:t>, Bon Pastor, </a:t>
            </a:r>
            <a:r>
              <a:rPr lang="ca-ES" baseline="0" dirty="0" err="1"/>
              <a:t>that</a:t>
            </a:r>
            <a:r>
              <a:rPr lang="ca-ES" baseline="0" dirty="0"/>
              <a:t> </a:t>
            </a:r>
            <a:r>
              <a:rPr lang="ca-ES" baseline="0" dirty="0" err="1"/>
              <a:t>I’ll</a:t>
            </a:r>
            <a:r>
              <a:rPr lang="ca-ES" baseline="0" dirty="0"/>
              <a:t> </a:t>
            </a:r>
            <a:r>
              <a:rPr lang="ca-ES" baseline="0" dirty="0" err="1"/>
              <a:t>explain</a:t>
            </a:r>
            <a:r>
              <a:rPr lang="ca-ES" baseline="0" dirty="0"/>
              <a:t> </a:t>
            </a:r>
            <a:r>
              <a:rPr lang="ca-ES" baseline="0" dirty="0" err="1"/>
              <a:t>later</a:t>
            </a:r>
            <a:r>
              <a:rPr lang="ca-ES" baseline="0" dirty="0"/>
              <a:t> 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729007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What</a:t>
            </a:r>
            <a:r>
              <a:rPr lang="es-ES" dirty="0"/>
              <a:t> has </a:t>
            </a:r>
            <a:r>
              <a:rPr lang="es-ES" dirty="0" err="1"/>
              <a:t>been</a:t>
            </a:r>
            <a:r>
              <a:rPr lang="es-ES" dirty="0"/>
              <a:t> done </a:t>
            </a:r>
            <a:r>
              <a:rPr lang="es-ES" dirty="0" err="1"/>
              <a:t>is</a:t>
            </a:r>
            <a:r>
              <a:rPr lang="es-ES" dirty="0"/>
              <a:t> to preserve a block of </a:t>
            </a:r>
            <a:r>
              <a:rPr lang="es-ES" dirty="0" err="1"/>
              <a:t>houses</a:t>
            </a:r>
            <a:r>
              <a:rPr lang="es-ES" dirty="0"/>
              <a:t>, 16 in total, 8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various</a:t>
            </a:r>
            <a:r>
              <a:rPr lang="es-ES" dirty="0"/>
              <a:t> </a:t>
            </a:r>
            <a:r>
              <a:rPr lang="es-ES" dirty="0" err="1"/>
              <a:t>equipments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center, a </a:t>
            </a:r>
            <a:r>
              <a:rPr lang="es-ES" dirty="0" err="1"/>
              <a:t>multipurpose</a:t>
            </a:r>
            <a:r>
              <a:rPr lang="es-ES" dirty="0"/>
              <a:t> </a:t>
            </a:r>
            <a:r>
              <a:rPr lang="es-ES" dirty="0" err="1"/>
              <a:t>room</a:t>
            </a:r>
            <a:r>
              <a:rPr lang="es-ES" dirty="0"/>
              <a:t> and so </a:t>
            </a:r>
            <a:r>
              <a:rPr lang="es-ES" dirty="0" err="1"/>
              <a:t>on</a:t>
            </a:r>
            <a:r>
              <a:rPr lang="es-ES" dirty="0"/>
              <a:t>, and 8 more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make</a:t>
            </a:r>
            <a:r>
              <a:rPr lang="es-ES" dirty="0"/>
              <a:t> up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exhibition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 (</a:t>
            </a:r>
            <a:r>
              <a:rPr lang="es-ES" dirty="0" err="1"/>
              <a:t>which</a:t>
            </a:r>
            <a:r>
              <a:rPr lang="es-ES" dirty="0"/>
              <a:t> I </a:t>
            </a:r>
            <a:r>
              <a:rPr lang="es-ES" dirty="0" err="1"/>
              <a:t>will</a:t>
            </a:r>
            <a:r>
              <a:rPr lang="es-ES" dirty="0"/>
              <a:t> </a:t>
            </a:r>
            <a:r>
              <a:rPr lang="es-ES" dirty="0" err="1"/>
              <a:t>focus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).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457754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822276f5a5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7125" cy="3703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822276f5a5_0_45:notes"/>
          <p:cNvSpPr txBox="1">
            <a:spLocks noGrp="1"/>
          </p:cNvSpPr>
          <p:nvPr>
            <p:ph type="body" idx="1"/>
          </p:nvPr>
        </p:nvSpPr>
        <p:spPr>
          <a:xfrm>
            <a:off x="679768" y="4689515"/>
            <a:ext cx="5438140" cy="444269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…a CO-MANAGED PROJECT, as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said</a:t>
            </a:r>
            <a:r>
              <a:rPr lang="es-ES" dirty="0"/>
              <a:t> </a:t>
            </a:r>
            <a:r>
              <a:rPr lang="es-ES" dirty="0" err="1"/>
              <a:t>before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1.the </a:t>
            </a:r>
            <a:r>
              <a:rPr lang="es-ES" dirty="0" err="1"/>
              <a:t>entities</a:t>
            </a:r>
            <a:r>
              <a:rPr lang="es-ES" dirty="0"/>
              <a:t> (</a:t>
            </a:r>
            <a:r>
              <a:rPr lang="es-ES" dirty="0" err="1"/>
              <a:t>study</a:t>
            </a:r>
            <a:r>
              <a:rPr lang="es-ES" dirty="0"/>
              <a:t> centers, </a:t>
            </a:r>
            <a:r>
              <a:rPr lang="es-ES" dirty="0" err="1"/>
              <a:t>institutions</a:t>
            </a:r>
            <a:r>
              <a:rPr lang="es-ES" dirty="0"/>
              <a:t> and local archives,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universities</a:t>
            </a:r>
            <a:r>
              <a:rPr lang="es-ES" dirty="0"/>
              <a:t>) and </a:t>
            </a:r>
            <a:r>
              <a:rPr lang="es-ES" dirty="0" err="1"/>
              <a:t>specially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initiative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Residents</a:t>
            </a:r>
            <a:r>
              <a:rPr lang="es-ES" dirty="0"/>
              <a:t>' </a:t>
            </a:r>
            <a:r>
              <a:rPr lang="es-ES" dirty="0" err="1"/>
              <a:t>Association</a:t>
            </a:r>
            <a:r>
              <a:rPr lang="es-ES" dirty="0"/>
              <a:t> of Bon Pastor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2.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Museum</a:t>
            </a:r>
            <a:r>
              <a:rPr lang="es-ES" dirty="0"/>
              <a:t>, </a:t>
            </a:r>
            <a:r>
              <a:rPr lang="es-ES" dirty="0" err="1"/>
              <a:t>linked</a:t>
            </a:r>
            <a:r>
              <a:rPr lang="es-ES" dirty="0"/>
              <a:t> to </a:t>
            </a:r>
            <a:r>
              <a:rPr lang="es-ES" dirty="0" err="1"/>
              <a:t>the</a:t>
            </a:r>
            <a:r>
              <a:rPr lang="es-ES" dirty="0"/>
              <a:t> ICUB-City Council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3. and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backing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Sant</a:t>
            </a:r>
            <a:r>
              <a:rPr lang="es-ES" dirty="0"/>
              <a:t> Andreu </a:t>
            </a:r>
            <a:r>
              <a:rPr lang="es-ES" dirty="0" err="1"/>
              <a:t>district</a:t>
            </a: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419944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Project of </a:t>
            </a:r>
            <a:r>
              <a:rPr lang="es-ES" dirty="0" err="1"/>
              <a:t>architectural</a:t>
            </a:r>
            <a:r>
              <a:rPr lang="es-ES" dirty="0"/>
              <a:t> </a:t>
            </a:r>
            <a:r>
              <a:rPr lang="es-ES" dirty="0" err="1"/>
              <a:t>restitution</a:t>
            </a:r>
            <a:r>
              <a:rPr lang="es-ES" dirty="0"/>
              <a:t>: </a:t>
            </a:r>
            <a:r>
              <a:rPr lang="es-ES" dirty="0" err="1"/>
              <a:t>one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façades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restored</a:t>
            </a:r>
            <a:r>
              <a:rPr lang="es-ES" dirty="0"/>
              <a:t> as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in 1929, and </a:t>
            </a:r>
            <a:r>
              <a:rPr lang="es-ES" dirty="0" err="1"/>
              <a:t>the</a:t>
            </a:r>
            <a:r>
              <a:rPr lang="es-ES" dirty="0"/>
              <a:t> interior hosts a general </a:t>
            </a:r>
            <a:r>
              <a:rPr lang="es-ES" dirty="0" err="1"/>
              <a:t>exhibition</a:t>
            </a:r>
            <a:r>
              <a:rPr lang="es-ES" dirty="0"/>
              <a:t>, </a:t>
            </a:r>
            <a:r>
              <a:rPr lang="es-ES" dirty="0" err="1"/>
              <a:t>following</a:t>
            </a:r>
            <a:r>
              <a:rPr lang="es-ES" dirty="0"/>
              <a:t> a modular </a:t>
            </a:r>
            <a:r>
              <a:rPr lang="es-ES" dirty="0" err="1"/>
              <a:t>rythm</a:t>
            </a:r>
            <a:r>
              <a:rPr lang="es-ES" dirty="0"/>
              <a:t>, compatible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new uses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space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/>
              <a:t>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façade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restored</a:t>
            </a:r>
            <a:r>
              <a:rPr lang="es-ES" dirty="0"/>
              <a:t> as in 2016,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houses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left</a:t>
            </a:r>
            <a:r>
              <a:rPr lang="es-ES" dirty="0"/>
              <a:t>, and hosts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preservation</a:t>
            </a:r>
            <a:r>
              <a:rPr lang="es-ES" dirty="0"/>
              <a:t> of 4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houses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interiors</a:t>
            </a:r>
            <a:r>
              <a:rPr lang="es-ES" dirty="0"/>
              <a:t> </a:t>
            </a:r>
            <a:r>
              <a:rPr lang="es-ES" dirty="0" err="1"/>
              <a:t>carefully</a:t>
            </a:r>
            <a:r>
              <a:rPr lang="es-ES" dirty="0"/>
              <a:t> </a:t>
            </a:r>
            <a:r>
              <a:rPr lang="es-ES" dirty="0" err="1"/>
              <a:t>restored</a:t>
            </a:r>
            <a:r>
              <a:rPr lang="es-ES" dirty="0"/>
              <a:t> to show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evolution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Cheap</a:t>
            </a:r>
            <a:r>
              <a:rPr lang="es-ES" dirty="0"/>
              <a:t> </a:t>
            </a:r>
            <a:r>
              <a:rPr lang="es-ES" dirty="0" err="1"/>
              <a:t>Houses</a:t>
            </a:r>
            <a:r>
              <a:rPr lang="es-ES" dirty="0"/>
              <a:t>. 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22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96164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</a:t>
            </a:r>
            <a:r>
              <a:rPr lang="es-ES" dirty="0" err="1"/>
              <a:t>project</a:t>
            </a:r>
            <a:r>
              <a:rPr lang="es-ES" dirty="0"/>
              <a:t>, </a:t>
            </a:r>
            <a:r>
              <a:rPr lang="es-ES" dirty="0" err="1"/>
              <a:t>first</a:t>
            </a:r>
            <a:r>
              <a:rPr lang="es-ES" dirty="0"/>
              <a:t> of </a:t>
            </a:r>
            <a:r>
              <a:rPr lang="es-ES" dirty="0" err="1"/>
              <a:t>all</a:t>
            </a:r>
            <a:r>
              <a:rPr lang="es-ES" dirty="0"/>
              <a:t>,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historiographical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. </a:t>
            </a:r>
            <a:r>
              <a:rPr lang="es-ES" dirty="0" err="1"/>
              <a:t>Every</a:t>
            </a:r>
            <a:r>
              <a:rPr lang="es-ES" dirty="0"/>
              <a:t> </a:t>
            </a:r>
            <a:r>
              <a:rPr lang="es-ES" dirty="0" err="1"/>
              <a:t>action</a:t>
            </a:r>
            <a:r>
              <a:rPr lang="es-ES" dirty="0"/>
              <a:t> </a:t>
            </a:r>
            <a:r>
              <a:rPr lang="es-ES" dirty="0" err="1"/>
              <a:t>started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previous</a:t>
            </a:r>
            <a:r>
              <a:rPr lang="es-ES" dirty="0"/>
              <a:t> </a:t>
            </a:r>
            <a:r>
              <a:rPr lang="es-ES" dirty="0" err="1"/>
              <a:t>scientific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23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96164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05DDF4-D909-430D-AA1C-5171ABE19EE5}" type="slidenum">
              <a:rPr lang="es-ES_tradnl" altLang="ca-ES" smtClean="0"/>
              <a:pPr>
                <a:defRPr/>
              </a:pPr>
              <a:t>6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xmlns="" val="9440826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A </a:t>
            </a:r>
            <a:r>
              <a:rPr lang="es-ES" dirty="0" err="1"/>
              <a:t>multiscalar</a:t>
            </a:r>
            <a:r>
              <a:rPr lang="es-ES" dirty="0"/>
              <a:t> Project.</a:t>
            </a:r>
          </a:p>
          <a:p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hand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general </a:t>
            </a:r>
            <a:r>
              <a:rPr lang="es-ES" dirty="0" err="1"/>
              <a:t>exhibition</a:t>
            </a:r>
            <a:r>
              <a:rPr lang="es-ES" dirty="0"/>
              <a:t> </a:t>
            </a:r>
            <a:r>
              <a:rPr lang="es-ES" dirty="0" err="1"/>
              <a:t>Housing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majorities</a:t>
            </a:r>
            <a:r>
              <a:rPr lang="es-ES" dirty="0"/>
              <a:t> </a:t>
            </a:r>
            <a:r>
              <a:rPr lang="es-ES" dirty="0">
                <a:sym typeface="Wingdings" pitchFamily="2" charset="2"/>
              </a:rPr>
              <a:t>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city</a:t>
            </a:r>
            <a:r>
              <a:rPr lang="es-ES" dirty="0"/>
              <a:t> </a:t>
            </a:r>
            <a:r>
              <a:rPr lang="es-ES" dirty="0" err="1"/>
              <a:t>perspective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shows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trajectory</a:t>
            </a:r>
            <a:r>
              <a:rPr lang="es-ES" dirty="0"/>
              <a:t> of popular </a:t>
            </a:r>
            <a:r>
              <a:rPr lang="es-ES" dirty="0" err="1"/>
              <a:t>housing</a:t>
            </a:r>
            <a:r>
              <a:rPr lang="es-ES" dirty="0"/>
              <a:t> in </a:t>
            </a:r>
            <a:r>
              <a:rPr lang="es-ES" dirty="0" err="1"/>
              <a:t>all</a:t>
            </a:r>
            <a:r>
              <a:rPr lang="es-ES" dirty="0"/>
              <a:t> Barcelona and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a </a:t>
            </a:r>
            <a:r>
              <a:rPr lang="es-ES" dirty="0" err="1"/>
              <a:t>comparative</a:t>
            </a:r>
            <a:r>
              <a:rPr lang="es-ES" dirty="0"/>
              <a:t> </a:t>
            </a:r>
            <a:r>
              <a:rPr lang="es-ES" dirty="0" err="1"/>
              <a:t>approach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history</a:t>
            </a:r>
            <a:r>
              <a:rPr lang="es-ES" dirty="0"/>
              <a:t> of </a:t>
            </a:r>
            <a:r>
              <a:rPr lang="es-ES" dirty="0" err="1"/>
              <a:t>working-class</a:t>
            </a:r>
            <a:r>
              <a:rPr lang="es-ES" dirty="0"/>
              <a:t> </a:t>
            </a:r>
            <a:r>
              <a:rPr lang="es-ES" dirty="0" err="1"/>
              <a:t>housing</a:t>
            </a:r>
            <a:r>
              <a:rPr lang="es-ES" dirty="0"/>
              <a:t> in </a:t>
            </a:r>
            <a:r>
              <a:rPr lang="es-ES" dirty="0" err="1"/>
              <a:t>Europe</a:t>
            </a:r>
            <a:r>
              <a:rPr lang="es-ES" dirty="0"/>
              <a:t>,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examples</a:t>
            </a:r>
            <a:r>
              <a:rPr lang="es-ES" dirty="0"/>
              <a:t> of </a:t>
            </a:r>
            <a:r>
              <a:rPr lang="es-ES" dirty="0" err="1"/>
              <a:t>some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cities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24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587478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  <a:p>
            <a:r>
              <a:rPr lang="es-ES" dirty="0"/>
              <a:t>And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time a </a:t>
            </a:r>
            <a:r>
              <a:rPr lang="es-ES" dirty="0" err="1"/>
              <a:t>proximity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shows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history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Cases </a:t>
            </a:r>
            <a:r>
              <a:rPr lang="es-ES" dirty="0" err="1"/>
              <a:t>Barates</a:t>
            </a:r>
            <a:r>
              <a:rPr lang="es-ES" dirty="0"/>
              <a:t> in particular. </a:t>
            </a:r>
            <a:r>
              <a:rPr lang="es-ES" dirty="0" err="1"/>
              <a:t>You</a:t>
            </a:r>
            <a:r>
              <a:rPr lang="es-ES" dirty="0"/>
              <a:t> can </a:t>
            </a:r>
            <a:r>
              <a:rPr lang="es-ES" dirty="0" err="1"/>
              <a:t>visit</a:t>
            </a:r>
            <a:r>
              <a:rPr lang="es-ES" dirty="0"/>
              <a:t> 4 </a:t>
            </a:r>
            <a:r>
              <a:rPr lang="es-ES" dirty="0" err="1"/>
              <a:t>houses</a:t>
            </a:r>
            <a:r>
              <a:rPr lang="es-ES" dirty="0"/>
              <a:t>, </a:t>
            </a:r>
            <a:r>
              <a:rPr lang="es-ES" dirty="0" err="1"/>
              <a:t>each</a:t>
            </a:r>
            <a:r>
              <a:rPr lang="es-ES" dirty="0"/>
              <a:t> of </a:t>
            </a:r>
            <a:r>
              <a:rPr lang="es-ES" dirty="0" err="1"/>
              <a:t>them</a:t>
            </a:r>
            <a:r>
              <a:rPr lang="es-ES" dirty="0"/>
              <a:t> </a:t>
            </a:r>
            <a:r>
              <a:rPr lang="es-ES" dirty="0" err="1"/>
              <a:t>restored</a:t>
            </a:r>
            <a:r>
              <a:rPr lang="es-ES" dirty="0"/>
              <a:t> in a </a:t>
            </a:r>
            <a:r>
              <a:rPr lang="es-ES" dirty="0" err="1"/>
              <a:t>historical</a:t>
            </a:r>
            <a:r>
              <a:rPr lang="es-ES" dirty="0"/>
              <a:t> </a:t>
            </a:r>
            <a:r>
              <a:rPr lang="es-ES" dirty="0" err="1"/>
              <a:t>way</a:t>
            </a:r>
            <a:r>
              <a:rPr lang="es-ES" dirty="0"/>
              <a:t>, </a:t>
            </a:r>
            <a:r>
              <a:rPr lang="es-ES" dirty="0" err="1"/>
              <a:t>referring</a:t>
            </a:r>
            <a:r>
              <a:rPr lang="es-ES" dirty="0"/>
              <a:t> to 4 </a:t>
            </a:r>
            <a:r>
              <a:rPr lang="es-ES" dirty="0" err="1"/>
              <a:t>different</a:t>
            </a:r>
            <a:r>
              <a:rPr lang="es-ES" dirty="0"/>
              <a:t> </a:t>
            </a:r>
            <a:r>
              <a:rPr lang="es-ES" dirty="0" err="1"/>
              <a:t>periods</a:t>
            </a:r>
            <a:r>
              <a:rPr lang="es-ES" dirty="0"/>
              <a:t>, in a </a:t>
            </a:r>
            <a:r>
              <a:rPr lang="es-ES" dirty="0" err="1"/>
              <a:t>diachronic</a:t>
            </a:r>
            <a:r>
              <a:rPr lang="es-ES" dirty="0"/>
              <a:t> </a:t>
            </a:r>
            <a:r>
              <a:rPr lang="es-ES" dirty="0" err="1"/>
              <a:t>view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working-class</a:t>
            </a:r>
            <a:r>
              <a:rPr lang="es-ES" dirty="0"/>
              <a:t> </a:t>
            </a:r>
            <a:r>
              <a:rPr lang="es-ES" dirty="0" err="1"/>
              <a:t>life</a:t>
            </a:r>
            <a:r>
              <a:rPr lang="es-ES" dirty="0"/>
              <a:t> </a:t>
            </a:r>
            <a:r>
              <a:rPr lang="es-ES" dirty="0" err="1"/>
              <a:t>conditions</a:t>
            </a:r>
            <a:r>
              <a:rPr lang="es-ES" dirty="0"/>
              <a:t> </a:t>
            </a:r>
            <a:r>
              <a:rPr lang="es-ES" dirty="0" err="1"/>
              <a:t>throughout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20th </a:t>
            </a:r>
            <a:r>
              <a:rPr lang="es-ES" dirty="0" err="1"/>
              <a:t>century</a:t>
            </a:r>
            <a:r>
              <a:rPr lang="es-ES" dirty="0"/>
              <a:t>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25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0780419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The team studied</a:t>
            </a:r>
            <a:r>
              <a:rPr lang="en-US" baseline="0" dirty="0"/>
              <a:t> the</a:t>
            </a:r>
            <a:r>
              <a:rPr lang="en-US" dirty="0"/>
              <a:t> existing primary sources, obtain oral, written and material documentation, in various city archives and also in family archives. </a:t>
            </a:r>
            <a:endParaRPr lang="es-ES" dirty="0"/>
          </a:p>
          <a:p>
            <a:endParaRPr lang="es-ES_tradnl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D14BC-8DC2-FC4B-9528-984B51D3309E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8103412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…</a:t>
            </a:r>
            <a:r>
              <a:rPr lang="es-ES" dirty="0" err="1"/>
              <a:t>It</a:t>
            </a:r>
            <a:r>
              <a:rPr lang="es-ES" dirty="0"/>
              <a:t> ‘s a Project of </a:t>
            </a:r>
            <a:r>
              <a:rPr lang="es-ES" dirty="0" err="1"/>
              <a:t>Creating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collection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Museum</a:t>
            </a:r>
            <a:r>
              <a:rPr lang="es-ES" dirty="0"/>
              <a:t>, </a:t>
            </a:r>
            <a:r>
              <a:rPr lang="es-ES" dirty="0" err="1"/>
              <a:t>integrating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contemporary</a:t>
            </a:r>
            <a:r>
              <a:rPr lang="es-ES" dirty="0"/>
              <a:t> </a:t>
            </a:r>
            <a:r>
              <a:rPr lang="es-ES" dirty="0" err="1"/>
              <a:t>daily</a:t>
            </a:r>
            <a:r>
              <a:rPr lang="es-ES" dirty="0"/>
              <a:t> </a:t>
            </a:r>
            <a:r>
              <a:rPr lang="es-ES" dirty="0" err="1"/>
              <a:t>life</a:t>
            </a:r>
            <a:r>
              <a:rPr lang="es-ES" dirty="0"/>
              <a:t> of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majorities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Museum's</a:t>
            </a:r>
            <a:r>
              <a:rPr lang="es-ES" dirty="0"/>
              <a:t> holdings and </a:t>
            </a:r>
            <a:r>
              <a:rPr lang="es-ES" dirty="0" err="1"/>
              <a:t>rethinking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diverse</a:t>
            </a:r>
            <a:r>
              <a:rPr lang="es-ES" dirty="0"/>
              <a:t> </a:t>
            </a:r>
            <a:r>
              <a:rPr lang="es-ES" dirty="0" err="1"/>
              <a:t>objects</a:t>
            </a:r>
            <a:r>
              <a:rPr lang="es-ES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baseline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27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5885925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also to work in raising awareness to the </a:t>
            </a:r>
            <a:r>
              <a:rPr lang="en-US" dirty="0" err="1"/>
              <a:t>neighbourhood</a:t>
            </a:r>
            <a:r>
              <a:rPr lang="en-US" dirty="0"/>
              <a:t> about the importance of preserving the memory and of contributing with donations and oral testimonies of their experiences.  </a:t>
            </a:r>
          </a:p>
          <a:p>
            <a:r>
              <a:rPr lang="es-ES" dirty="0"/>
              <a:t>(*)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28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9624883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…So, </a:t>
            </a:r>
            <a:r>
              <a:rPr lang="es-ES" dirty="0" err="1"/>
              <a:t>it</a:t>
            </a:r>
            <a:r>
              <a:rPr lang="es-ES" dirty="0"/>
              <a:t> 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also</a:t>
            </a:r>
            <a:r>
              <a:rPr lang="es-ES" dirty="0"/>
              <a:t> a Project of </a:t>
            </a:r>
            <a:r>
              <a:rPr lang="es-ES" dirty="0" err="1"/>
              <a:t>Creation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collection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Museum</a:t>
            </a:r>
            <a:r>
              <a:rPr lang="es-ES" dirty="0"/>
              <a:t>, </a:t>
            </a:r>
            <a:r>
              <a:rPr lang="es-ES" dirty="0" err="1"/>
              <a:t>integrating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contemporary</a:t>
            </a:r>
            <a:r>
              <a:rPr lang="es-ES" dirty="0"/>
              <a:t> </a:t>
            </a:r>
            <a:r>
              <a:rPr lang="es-ES" dirty="0" err="1"/>
              <a:t>daily</a:t>
            </a:r>
            <a:r>
              <a:rPr lang="es-ES" dirty="0"/>
              <a:t> </a:t>
            </a:r>
            <a:r>
              <a:rPr lang="es-ES" dirty="0" err="1"/>
              <a:t>life</a:t>
            </a:r>
            <a:r>
              <a:rPr lang="es-ES" dirty="0"/>
              <a:t> of </a:t>
            </a:r>
            <a:r>
              <a:rPr lang="es-ES" dirty="0" err="1"/>
              <a:t>urban</a:t>
            </a:r>
            <a:r>
              <a:rPr lang="es-ES" dirty="0"/>
              <a:t> </a:t>
            </a:r>
            <a:r>
              <a:rPr lang="es-ES" dirty="0" err="1"/>
              <a:t>majorities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Museum's</a:t>
            </a:r>
            <a:r>
              <a:rPr lang="es-ES" dirty="0"/>
              <a:t> holdings and </a:t>
            </a:r>
            <a:r>
              <a:rPr lang="es-ES" dirty="0" err="1"/>
              <a:t>rethinking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most</a:t>
            </a:r>
            <a:r>
              <a:rPr lang="es-ES" dirty="0"/>
              <a:t> </a:t>
            </a:r>
            <a:r>
              <a:rPr lang="es-ES" dirty="0" err="1"/>
              <a:t>diverse</a:t>
            </a:r>
            <a:r>
              <a:rPr lang="es-ES" dirty="0"/>
              <a:t> </a:t>
            </a:r>
            <a:r>
              <a:rPr lang="es-ES" dirty="0" err="1"/>
              <a:t>objects</a:t>
            </a:r>
            <a:r>
              <a:rPr lang="es-ES" dirty="0"/>
              <a:t>.</a:t>
            </a:r>
          </a:p>
          <a:p>
            <a:r>
              <a:rPr lang="es-ES" dirty="0"/>
              <a:t>(*)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E09E2C-E644-49E2-A0B1-5CA8A0839DA3}" type="slidenum">
              <a:rPr lang="ca-ES" smtClean="0"/>
              <a:pPr/>
              <a:t>29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882896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also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project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incorporated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archaeological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monitoring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intervention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document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describe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daily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inhabitants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(*)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30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20556387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Project </a:t>
            </a:r>
            <a:r>
              <a:rPr lang="es-ES" dirty="0" err="1"/>
              <a:t>didn’t</a:t>
            </a:r>
            <a:r>
              <a:rPr lang="es-ES" dirty="0"/>
              <a:t> </a:t>
            </a:r>
            <a:r>
              <a:rPr lang="es-ES" dirty="0" err="1"/>
              <a:t>finish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opening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site</a:t>
            </a:r>
            <a:r>
              <a:rPr lang="es-ES" dirty="0"/>
              <a:t>. </a:t>
            </a:r>
            <a:r>
              <a:rPr lang="es-ES" dirty="0" err="1"/>
              <a:t>Actually</a:t>
            </a:r>
            <a:r>
              <a:rPr lang="es-ES" dirty="0"/>
              <a:t>, </a:t>
            </a:r>
            <a:r>
              <a:rPr lang="es-ES" dirty="0" err="1"/>
              <a:t>shortly</a:t>
            </a:r>
            <a:r>
              <a:rPr lang="es-ES" dirty="0"/>
              <a:t> </a:t>
            </a:r>
            <a:r>
              <a:rPr lang="es-ES" dirty="0" err="1"/>
              <a:t>after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opening</a:t>
            </a:r>
            <a:r>
              <a:rPr lang="es-ES" dirty="0"/>
              <a:t> </a:t>
            </a:r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year</a:t>
            </a:r>
            <a:r>
              <a:rPr lang="es-ES" dirty="0"/>
              <a:t>, as a </a:t>
            </a:r>
            <a:r>
              <a:rPr lang="es-ES" dirty="0" err="1"/>
              <a:t>significant</a:t>
            </a:r>
            <a:r>
              <a:rPr lang="es-ES" dirty="0"/>
              <a:t> </a:t>
            </a:r>
            <a:r>
              <a:rPr lang="es-ES" dirty="0" err="1"/>
              <a:t>evolution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entities</a:t>
            </a:r>
            <a:r>
              <a:rPr lang="es-ES" dirty="0"/>
              <a:t>' </a:t>
            </a:r>
            <a:r>
              <a:rPr lang="es-ES" dirty="0" err="1"/>
              <a:t>participation</a:t>
            </a:r>
            <a:r>
              <a:rPr lang="es-ES" dirty="0"/>
              <a:t> 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, a new </a:t>
            </a:r>
            <a:r>
              <a:rPr lang="es-ES" dirty="0" err="1"/>
              <a:t>entity</a:t>
            </a:r>
            <a:r>
              <a:rPr lang="es-ES" dirty="0"/>
              <a:t> (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Vilabesòs</a:t>
            </a:r>
            <a:r>
              <a:rPr lang="es-ES" dirty="0"/>
              <a:t> </a:t>
            </a:r>
            <a:r>
              <a:rPr lang="es-ES" dirty="0" err="1"/>
              <a:t>Study</a:t>
            </a:r>
            <a:r>
              <a:rPr lang="es-ES" dirty="0"/>
              <a:t> Centre-Archive)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created</a:t>
            </a:r>
            <a:r>
              <a:rPr lang="es-ES" dirty="0"/>
              <a:t> ad hoc, </a:t>
            </a:r>
            <a:r>
              <a:rPr lang="es-ES" dirty="0" err="1"/>
              <a:t>signing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agreement</a:t>
            </a:r>
            <a:r>
              <a:rPr lang="es-ES" dirty="0"/>
              <a:t> of CORRESPONSIBILITY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management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site</a:t>
            </a:r>
            <a:r>
              <a:rPr lang="es-ES" dirty="0"/>
              <a:t>. </a:t>
            </a:r>
          </a:p>
          <a:p>
            <a:pPr rtl="0"/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/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new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resident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entity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active,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powerful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proposal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activities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proposals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studies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example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guided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tour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exhibition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open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space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...</a:t>
            </a:r>
          </a:p>
          <a:p>
            <a:endParaRPr lang="es-ES" baseline="0" dirty="0"/>
          </a:p>
          <a:p>
            <a:r>
              <a:rPr lang="es-ES" b="0" dirty="0"/>
              <a:t>So, a new </a:t>
            </a:r>
            <a:r>
              <a:rPr lang="es-ES" b="0" dirty="0" err="1"/>
              <a:t>model</a:t>
            </a:r>
            <a:r>
              <a:rPr lang="es-ES" b="0" dirty="0"/>
              <a:t> </a:t>
            </a:r>
            <a:r>
              <a:rPr lang="es-ES" b="0" dirty="0" err="1"/>
              <a:t>that</a:t>
            </a:r>
            <a:r>
              <a:rPr lang="es-ES" b="0" dirty="0"/>
              <a:t> </a:t>
            </a:r>
            <a:r>
              <a:rPr lang="es-ES" b="0" dirty="0" err="1"/>
              <a:t>weaves</a:t>
            </a:r>
            <a:r>
              <a:rPr lang="es-ES" b="0" dirty="0"/>
              <a:t> </a:t>
            </a:r>
            <a:r>
              <a:rPr lang="es-ES" b="0" dirty="0" err="1"/>
              <a:t>together</a:t>
            </a:r>
            <a:r>
              <a:rPr lang="es-ES" b="0" dirty="0"/>
              <a:t> culture, </a:t>
            </a:r>
            <a:r>
              <a:rPr lang="es-ES" b="0" dirty="0" err="1"/>
              <a:t>territory</a:t>
            </a:r>
            <a:r>
              <a:rPr lang="es-ES" b="0" dirty="0"/>
              <a:t> and </a:t>
            </a:r>
            <a:r>
              <a:rPr lang="es-ES" b="0" dirty="0" err="1"/>
              <a:t>citizens</a:t>
            </a:r>
            <a:r>
              <a:rPr lang="es-ES" b="0" dirty="0"/>
              <a:t> in a </a:t>
            </a:r>
            <a:r>
              <a:rPr lang="es-ES" b="0" dirty="0" err="1"/>
              <a:t>facility</a:t>
            </a:r>
            <a:r>
              <a:rPr lang="es-ES" b="0" dirty="0"/>
              <a:t> </a:t>
            </a:r>
            <a:r>
              <a:rPr lang="es-ES" b="0" dirty="0" err="1"/>
              <a:t>that</a:t>
            </a:r>
            <a:r>
              <a:rPr lang="es-ES" b="0" dirty="0"/>
              <a:t> </a:t>
            </a:r>
            <a:r>
              <a:rPr lang="es-ES" b="0" dirty="0" err="1"/>
              <a:t>is</a:t>
            </a:r>
            <a:r>
              <a:rPr lang="es-ES" b="0" dirty="0"/>
              <a:t> </a:t>
            </a:r>
            <a:r>
              <a:rPr lang="es-ES" b="0" dirty="0" err="1"/>
              <a:t>both</a:t>
            </a:r>
            <a:r>
              <a:rPr lang="es-ES" b="0" dirty="0"/>
              <a:t> local and </a:t>
            </a:r>
            <a:r>
              <a:rPr lang="es-ES" b="0" dirty="0" err="1"/>
              <a:t>urban</a:t>
            </a:r>
            <a:r>
              <a:rPr lang="es-ES" b="0" dirty="0"/>
              <a:t>.</a:t>
            </a:r>
          </a:p>
          <a:p>
            <a:r>
              <a:rPr lang="es-ES" b="0" dirty="0" err="1"/>
              <a:t>It’s</a:t>
            </a:r>
            <a:r>
              <a:rPr lang="es-ES" b="0" dirty="0"/>
              <a:t> a </a:t>
            </a:r>
            <a:r>
              <a:rPr lang="es-ES" b="0" dirty="0" err="1"/>
              <a:t>model</a:t>
            </a:r>
            <a:r>
              <a:rPr lang="es-ES" b="0" dirty="0"/>
              <a:t> of cultural </a:t>
            </a:r>
            <a:r>
              <a:rPr lang="es-ES" b="0" dirty="0" err="1"/>
              <a:t>democratization</a:t>
            </a:r>
            <a:r>
              <a:rPr lang="es-ES" b="0" dirty="0"/>
              <a:t>, </a:t>
            </a:r>
            <a:r>
              <a:rPr lang="es-ES" b="0" dirty="0" err="1"/>
              <a:t>where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citizen</a:t>
            </a:r>
            <a:r>
              <a:rPr lang="es-ES" b="0" dirty="0"/>
              <a:t> </a:t>
            </a:r>
            <a:r>
              <a:rPr lang="es-ES" b="0" dirty="0" err="1"/>
              <a:t>is</a:t>
            </a:r>
            <a:r>
              <a:rPr lang="es-ES" b="0" dirty="0"/>
              <a:t> </a:t>
            </a:r>
            <a:r>
              <a:rPr lang="es-ES" b="0" dirty="0" err="1"/>
              <a:t>also</a:t>
            </a:r>
            <a:r>
              <a:rPr lang="es-ES" b="0" dirty="0"/>
              <a:t> a </a:t>
            </a:r>
            <a:r>
              <a:rPr lang="es-ES" b="0" dirty="0" err="1"/>
              <a:t>subject</a:t>
            </a:r>
            <a:r>
              <a:rPr lang="es-ES" b="0" dirty="0"/>
              <a:t> </a:t>
            </a:r>
            <a:r>
              <a:rPr lang="es-ES" b="0" dirty="0" err="1"/>
              <a:t>who</a:t>
            </a:r>
            <a:r>
              <a:rPr lang="es-ES" b="0" dirty="0"/>
              <a:t> </a:t>
            </a:r>
            <a:r>
              <a:rPr lang="es-ES" b="0" dirty="0" err="1"/>
              <a:t>investigates</a:t>
            </a:r>
            <a:r>
              <a:rPr lang="es-ES" b="0" dirty="0"/>
              <a:t>, defines, </a:t>
            </a:r>
            <a:r>
              <a:rPr lang="es-ES" b="0" dirty="0" err="1"/>
              <a:t>collaborates</a:t>
            </a:r>
            <a:r>
              <a:rPr lang="es-ES" b="0" dirty="0"/>
              <a:t> and, </a:t>
            </a:r>
            <a:r>
              <a:rPr lang="es-ES" b="0" dirty="0" err="1"/>
              <a:t>above</a:t>
            </a:r>
            <a:r>
              <a:rPr lang="es-ES" b="0" dirty="0"/>
              <a:t> </a:t>
            </a:r>
            <a:r>
              <a:rPr lang="es-ES" b="0" dirty="0" err="1"/>
              <a:t>all</a:t>
            </a:r>
            <a:r>
              <a:rPr lang="es-ES" b="0" dirty="0"/>
              <a:t>, </a:t>
            </a:r>
            <a:r>
              <a:rPr lang="es-ES" b="0" dirty="0" err="1"/>
              <a:t>assumes</a:t>
            </a:r>
            <a:r>
              <a:rPr lang="es-ES" b="0" dirty="0"/>
              <a:t>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co-responsibility</a:t>
            </a:r>
            <a:r>
              <a:rPr lang="es-ES" b="0" dirty="0"/>
              <a:t> and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co-management</a:t>
            </a:r>
            <a:r>
              <a:rPr lang="es-ES" b="0" dirty="0"/>
              <a:t> of </a:t>
            </a:r>
            <a:r>
              <a:rPr lang="es-ES" b="0" dirty="0" err="1"/>
              <a:t>the</a:t>
            </a:r>
            <a:r>
              <a:rPr lang="es-ES" b="0" dirty="0"/>
              <a:t> </a:t>
            </a:r>
            <a:r>
              <a:rPr lang="es-ES" b="0" dirty="0" err="1"/>
              <a:t>equipment</a:t>
            </a:r>
            <a:r>
              <a:rPr lang="es-ES" b="0" dirty="0"/>
              <a:t>.</a:t>
            </a:r>
          </a:p>
          <a:p>
            <a:r>
              <a:rPr lang="es-ES" baseline="0" dirty="0"/>
              <a:t>(*)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31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277205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05DDF4-D909-430D-AA1C-5171ABE19EE5}" type="slidenum">
              <a:rPr lang="es-ES_tradnl" altLang="ca-ES" smtClean="0"/>
              <a:pPr>
                <a:defRPr/>
              </a:pPr>
              <a:t>7</a:t>
            </a:fld>
            <a:endParaRPr lang="es-ES_tradnl" altLang="ca-ES"/>
          </a:p>
        </p:txBody>
      </p:sp>
    </p:spTree>
    <p:extLst>
      <p:ext uri="{BB962C8B-B14F-4D97-AF65-F5344CB8AC3E}">
        <p14:creationId xmlns:p14="http://schemas.microsoft.com/office/powerpoint/2010/main" xmlns="" val="4024889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sz="1200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9D14BC-8DC2-FC4B-9528-984B51D3309E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301322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A3AC7-275B-DF45-A67B-394E295F5490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03157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5A3AC7-275B-DF45-A67B-394E295F5490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250315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This</a:t>
            </a:r>
            <a:r>
              <a:rPr lang="ca-ES" dirty="0"/>
              <a:t> </a:t>
            </a:r>
            <a:r>
              <a:rPr lang="ca-ES" dirty="0" err="1"/>
              <a:t>year</a:t>
            </a:r>
            <a:r>
              <a:rPr lang="ca-ES" dirty="0"/>
              <a:t> 2023, </a:t>
            </a:r>
            <a:r>
              <a:rPr lang="ca-ES" dirty="0" err="1"/>
              <a:t>the</a:t>
            </a:r>
            <a:r>
              <a:rPr lang="ca-ES" dirty="0"/>
              <a:t> Barcelona </a:t>
            </a:r>
            <a:r>
              <a:rPr lang="ca-ES" dirty="0" err="1"/>
              <a:t>History</a:t>
            </a:r>
            <a:r>
              <a:rPr lang="ca-ES" dirty="0"/>
              <a:t> </a:t>
            </a:r>
            <a:r>
              <a:rPr lang="ca-ES" dirty="0" err="1"/>
              <a:t>Museum</a:t>
            </a:r>
            <a:r>
              <a:rPr lang="ca-ES" dirty="0"/>
              <a:t> has </a:t>
            </a:r>
            <a:r>
              <a:rPr lang="ca-ES" dirty="0" err="1"/>
              <a:t>celebrated</a:t>
            </a:r>
            <a:r>
              <a:rPr lang="ca-ES" dirty="0"/>
              <a:t> </a:t>
            </a:r>
            <a:r>
              <a:rPr lang="ca-ES" dirty="0" err="1"/>
              <a:t>its</a:t>
            </a:r>
            <a:r>
              <a:rPr lang="ca-ES" dirty="0"/>
              <a:t> 80th </a:t>
            </a:r>
            <a:r>
              <a:rPr lang="ca-ES" dirty="0" err="1"/>
              <a:t>Anniversary</a:t>
            </a:r>
            <a:r>
              <a:rPr lang="ca-ES" dirty="0"/>
              <a:t>, </a:t>
            </a:r>
            <a:r>
              <a:rPr lang="ca-ES" dirty="0" err="1"/>
              <a:t>reformulating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city</a:t>
            </a:r>
            <a:r>
              <a:rPr lang="ca-ES" dirty="0"/>
              <a:t> </a:t>
            </a:r>
            <a:r>
              <a:rPr lang="ca-ES" dirty="0" err="1"/>
              <a:t>museum</a:t>
            </a:r>
            <a:r>
              <a:rPr lang="ca-ES" dirty="0"/>
              <a:t> </a:t>
            </a:r>
            <a:r>
              <a:rPr lang="ca-ES" dirty="0" err="1"/>
              <a:t>into</a:t>
            </a:r>
            <a:r>
              <a:rPr lang="ca-ES" dirty="0"/>
              <a:t> a CITIZENS </a:t>
            </a:r>
            <a:r>
              <a:rPr lang="ca-ES" dirty="0" err="1"/>
              <a:t>museum</a:t>
            </a:r>
            <a:r>
              <a:rPr lang="ca-ES" dirty="0"/>
              <a:t>.</a:t>
            </a:r>
          </a:p>
          <a:p>
            <a:endParaRPr lang="ca-ES" dirty="0"/>
          </a:p>
          <a:p>
            <a:r>
              <a:rPr lang="ca-ES" dirty="0"/>
              <a:t>A </a:t>
            </a:r>
            <a:r>
              <a:rPr lang="ca-ES" dirty="0" err="1"/>
              <a:t>transformation</a:t>
            </a:r>
            <a:r>
              <a:rPr lang="ca-ES" dirty="0"/>
              <a:t> </a:t>
            </a:r>
            <a:r>
              <a:rPr lang="ca-ES" dirty="0" err="1"/>
              <a:t>process</a:t>
            </a:r>
            <a:r>
              <a:rPr lang="ca-ES" dirty="0"/>
              <a:t> of </a:t>
            </a:r>
            <a:r>
              <a:rPr lang="ca-ES" dirty="0" err="1"/>
              <a:t>many</a:t>
            </a:r>
            <a:r>
              <a:rPr lang="ca-ES" dirty="0"/>
              <a:t> </a:t>
            </a:r>
            <a:r>
              <a:rPr lang="ca-ES" dirty="0" err="1"/>
              <a:t>years</a:t>
            </a:r>
            <a:r>
              <a:rPr lang="ca-ES" dirty="0"/>
              <a:t>, </a:t>
            </a:r>
            <a:r>
              <a:rPr lang="ca-ES" dirty="0" err="1"/>
              <a:t>based</a:t>
            </a:r>
            <a:r>
              <a:rPr lang="ca-ES" dirty="0"/>
              <a:t> on a THEORETICAL AND CONCEPTUAL </a:t>
            </a:r>
            <a:r>
              <a:rPr lang="ca-ES" dirty="0" err="1"/>
              <a:t>reformulation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Museum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developed</a:t>
            </a:r>
            <a:r>
              <a:rPr lang="ca-ES" dirty="0"/>
              <a:t> in </a:t>
            </a:r>
            <a:r>
              <a:rPr lang="ca-ES" dirty="0" err="1"/>
              <a:t>the</a:t>
            </a:r>
            <a:r>
              <a:rPr lang="ca-ES" dirty="0"/>
              <a:t> RENOVATION of </a:t>
            </a:r>
            <a:r>
              <a:rPr lang="ca-ES" dirty="0" err="1"/>
              <a:t>some</a:t>
            </a:r>
            <a:r>
              <a:rPr lang="ca-ES" dirty="0"/>
              <a:t> of </a:t>
            </a:r>
            <a:r>
              <a:rPr lang="ca-ES" dirty="0" err="1"/>
              <a:t>its</a:t>
            </a:r>
            <a:r>
              <a:rPr lang="ca-ES" dirty="0"/>
              <a:t> </a:t>
            </a:r>
            <a:r>
              <a:rPr lang="ca-ES" dirty="0" err="1"/>
              <a:t>heritage</a:t>
            </a:r>
            <a:r>
              <a:rPr lang="ca-ES" dirty="0"/>
              <a:t> </a:t>
            </a:r>
            <a:r>
              <a:rPr lang="ca-ES" dirty="0" err="1"/>
              <a:t>spaces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CREATION of </a:t>
            </a:r>
            <a:r>
              <a:rPr lang="ca-ES" dirty="0" err="1"/>
              <a:t>some</a:t>
            </a:r>
            <a:r>
              <a:rPr lang="ca-ES" dirty="0"/>
              <a:t> </a:t>
            </a:r>
            <a:r>
              <a:rPr lang="ca-ES" dirty="0" err="1"/>
              <a:t>others</a:t>
            </a:r>
            <a:r>
              <a:rPr lang="ca-ES" dirty="0"/>
              <a:t>.</a:t>
            </a:r>
          </a:p>
          <a:p>
            <a:endParaRPr lang="ca-ES" dirty="0"/>
          </a:p>
          <a:p>
            <a:r>
              <a:rPr lang="ca-ES" dirty="0"/>
              <a:t>In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photo</a:t>
            </a:r>
            <a:r>
              <a:rPr lang="ca-ES" dirty="0"/>
              <a:t> </a:t>
            </a:r>
            <a:r>
              <a:rPr lang="ca-ES" dirty="0" err="1"/>
              <a:t>you</a:t>
            </a:r>
            <a:r>
              <a:rPr lang="ca-ES" dirty="0"/>
              <a:t> </a:t>
            </a:r>
            <a:r>
              <a:rPr lang="ca-ES" dirty="0" err="1"/>
              <a:t>see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Padellàs House,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headquarters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Museum</a:t>
            </a:r>
            <a:r>
              <a:rPr lang="ca-ES" dirty="0"/>
              <a:t>, </a:t>
            </a:r>
            <a:r>
              <a:rPr lang="ca-ES" dirty="0" err="1"/>
              <a:t>converted</a:t>
            </a:r>
            <a:r>
              <a:rPr lang="ca-ES" dirty="0"/>
              <a:t> </a:t>
            </a:r>
            <a:r>
              <a:rPr lang="ca-ES" dirty="0" err="1"/>
              <a:t>into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House of </a:t>
            </a:r>
            <a:r>
              <a:rPr lang="ca-ES" dirty="0" err="1"/>
              <a:t>History</a:t>
            </a:r>
            <a:r>
              <a:rPr lang="ca-ES" dirty="0"/>
              <a:t> of Barcelona, </a:t>
            </a:r>
            <a:r>
              <a:rPr lang="ca-ES" dirty="0" err="1"/>
              <a:t>with</a:t>
            </a:r>
            <a:r>
              <a:rPr lang="ca-ES" dirty="0"/>
              <a:t> a </a:t>
            </a:r>
            <a:r>
              <a:rPr lang="ca-ES" dirty="0" err="1"/>
              <a:t>new</a:t>
            </a:r>
            <a:r>
              <a:rPr lang="ca-ES" dirty="0"/>
              <a:t> </a:t>
            </a:r>
            <a:r>
              <a:rPr lang="ca-ES" dirty="0" err="1"/>
              <a:t>covered</a:t>
            </a:r>
            <a:r>
              <a:rPr lang="ca-ES" dirty="0"/>
              <a:t> </a:t>
            </a:r>
            <a:r>
              <a:rPr lang="ca-ES" dirty="0" err="1"/>
              <a:t>patio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adjoining</a:t>
            </a:r>
            <a:r>
              <a:rPr lang="ca-ES" dirty="0"/>
              <a:t> </a:t>
            </a:r>
            <a:r>
              <a:rPr lang="ca-ES" dirty="0" err="1"/>
              <a:t>rooms</a:t>
            </a:r>
            <a:r>
              <a:rPr lang="ca-ES" dirty="0"/>
              <a:t> </a:t>
            </a:r>
            <a:r>
              <a:rPr lang="ca-ES" dirty="0" err="1"/>
              <a:t>that</a:t>
            </a:r>
            <a:r>
              <a:rPr lang="ca-ES" dirty="0"/>
              <a:t> </a:t>
            </a:r>
            <a:r>
              <a:rPr lang="ca-ES" dirty="0" err="1"/>
              <a:t>shape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Àgora </a:t>
            </a:r>
            <a:r>
              <a:rPr lang="ca-ES" dirty="0" err="1"/>
              <a:t>Museum</a:t>
            </a:r>
            <a:r>
              <a:rPr lang="ca-ES" dirty="0"/>
              <a:t>, a </a:t>
            </a:r>
            <a:r>
              <a:rPr lang="ca-ES" dirty="0" err="1"/>
              <a:t>meeting</a:t>
            </a:r>
            <a:r>
              <a:rPr lang="ca-ES" dirty="0"/>
              <a:t> </a:t>
            </a:r>
            <a:r>
              <a:rPr lang="ca-ES" dirty="0" err="1"/>
              <a:t>point</a:t>
            </a:r>
            <a:r>
              <a:rPr lang="ca-ES" dirty="0"/>
              <a:t> for </a:t>
            </a:r>
            <a:r>
              <a:rPr lang="ca-ES" dirty="0" err="1"/>
              <a:t>citizens</a:t>
            </a:r>
            <a:r>
              <a:rPr lang="ca-ES" dirty="0"/>
              <a:t> </a:t>
            </a:r>
            <a:r>
              <a:rPr lang="ca-ES" dirty="0" err="1"/>
              <a:t>with</a:t>
            </a:r>
            <a:r>
              <a:rPr lang="ca-ES" dirty="0"/>
              <a:t> </a:t>
            </a:r>
            <a:r>
              <a:rPr lang="ca-ES" dirty="0" err="1"/>
              <a:t>free</a:t>
            </a:r>
            <a:r>
              <a:rPr lang="ca-ES" dirty="0"/>
              <a:t> </a:t>
            </a:r>
            <a:r>
              <a:rPr lang="ca-ES" dirty="0" err="1"/>
              <a:t>circulation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with</a:t>
            </a:r>
            <a:r>
              <a:rPr lang="ca-ES" dirty="0"/>
              <a:t> accessible </a:t>
            </a:r>
            <a:r>
              <a:rPr lang="ca-ES" dirty="0" err="1"/>
              <a:t>resources</a:t>
            </a:r>
            <a:r>
              <a:rPr lang="ca-ES" dirty="0"/>
              <a:t> for </a:t>
            </a:r>
            <a:r>
              <a:rPr lang="ca-ES" dirty="0" err="1"/>
              <a:t>learning</a:t>
            </a:r>
            <a:r>
              <a:rPr lang="ca-ES" dirty="0"/>
              <a:t> </a:t>
            </a:r>
            <a:r>
              <a:rPr lang="ca-ES" dirty="0" err="1"/>
              <a:t>about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history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city</a:t>
            </a:r>
            <a:r>
              <a:rPr lang="ca-ES" dirty="0"/>
              <a:t>,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where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School</a:t>
            </a:r>
            <a:r>
              <a:rPr lang="ca-ES" dirty="0"/>
              <a:t> </a:t>
            </a:r>
            <a:r>
              <a:rPr lang="ca-ES" dirty="0" err="1"/>
              <a:t>Museum</a:t>
            </a:r>
            <a:r>
              <a:rPr lang="ca-ES" dirty="0"/>
              <a:t> has </a:t>
            </a:r>
            <a:r>
              <a:rPr lang="ca-ES" dirty="0" err="1"/>
              <a:t>also</a:t>
            </a:r>
            <a:r>
              <a:rPr lang="ca-ES" dirty="0"/>
              <a:t> </a:t>
            </a:r>
            <a:r>
              <a:rPr lang="ca-ES" dirty="0" err="1"/>
              <a:t>been</a:t>
            </a:r>
            <a:r>
              <a:rPr lang="ca-ES" dirty="0"/>
              <a:t> </a:t>
            </a:r>
            <a:r>
              <a:rPr lang="ca-ES" dirty="0" err="1"/>
              <a:t>consolidated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Centre for </a:t>
            </a:r>
            <a:r>
              <a:rPr lang="ca-ES" dirty="0" err="1"/>
              <a:t>Research</a:t>
            </a:r>
            <a:r>
              <a:rPr lang="ca-ES" dirty="0"/>
              <a:t>, </a:t>
            </a:r>
            <a:r>
              <a:rPr lang="ca-ES" dirty="0" err="1"/>
              <a:t>Documentation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Debate</a:t>
            </a:r>
            <a:r>
              <a:rPr lang="ca-ES" dirty="0"/>
              <a:t> has </a:t>
            </a:r>
            <a:r>
              <a:rPr lang="ca-ES" dirty="0" err="1"/>
              <a:t>been</a:t>
            </a:r>
            <a:r>
              <a:rPr lang="ca-ES" dirty="0"/>
              <a:t> </a:t>
            </a:r>
            <a:r>
              <a:rPr lang="ca-ES" dirty="0" err="1"/>
              <a:t>strengthened</a:t>
            </a:r>
            <a:r>
              <a:rPr lang="ca-ES" dirty="0"/>
              <a:t>.</a:t>
            </a: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7862687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 err="1"/>
              <a:t>We</a:t>
            </a:r>
            <a:r>
              <a:rPr lang="ca-ES" dirty="0"/>
              <a:t> </a:t>
            </a:r>
            <a:r>
              <a:rPr lang="ca-ES" dirty="0" err="1"/>
              <a:t>will</a:t>
            </a:r>
            <a:r>
              <a:rPr lang="ca-ES" dirty="0"/>
              <a:t> focus, </a:t>
            </a:r>
            <a:r>
              <a:rPr lang="ca-ES" dirty="0" err="1"/>
              <a:t>however</a:t>
            </a:r>
            <a:r>
              <a:rPr lang="ca-ES" dirty="0"/>
              <a:t>, on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case</a:t>
            </a:r>
            <a:r>
              <a:rPr lang="ca-ES" dirty="0"/>
              <a:t> of Bon Pastor, </a:t>
            </a:r>
            <a:r>
              <a:rPr lang="ca-ES" dirty="0" err="1"/>
              <a:t>but</a:t>
            </a:r>
            <a:r>
              <a:rPr lang="ca-ES" dirty="0"/>
              <a:t> </a:t>
            </a:r>
            <a:r>
              <a:rPr lang="ca-ES" dirty="0" err="1"/>
              <a:t>taking</a:t>
            </a:r>
            <a:r>
              <a:rPr lang="ca-ES" dirty="0"/>
              <a:t> in </a:t>
            </a:r>
            <a:r>
              <a:rPr lang="ca-ES" dirty="0" err="1"/>
              <a:t>mind</a:t>
            </a:r>
            <a:r>
              <a:rPr lang="ca-ES" dirty="0"/>
              <a:t> </a:t>
            </a:r>
            <a:r>
              <a:rPr lang="ca-ES" dirty="0" err="1"/>
              <a:t>that</a:t>
            </a:r>
            <a:r>
              <a:rPr lang="ca-ES" dirty="0"/>
              <a:t> </a:t>
            </a:r>
            <a:r>
              <a:rPr lang="ca-ES" dirty="0" err="1"/>
              <a:t>it</a:t>
            </a:r>
            <a:r>
              <a:rPr lang="ca-ES" dirty="0"/>
              <a:t> </a:t>
            </a:r>
            <a:r>
              <a:rPr lang="ca-ES" dirty="0" err="1"/>
              <a:t>was</a:t>
            </a:r>
            <a:r>
              <a:rPr lang="ca-ES" dirty="0"/>
              <a:t> just </a:t>
            </a:r>
            <a:r>
              <a:rPr lang="ca-ES" dirty="0" err="1"/>
              <a:t>one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multiple</a:t>
            </a:r>
            <a:r>
              <a:rPr lang="ca-ES" dirty="0"/>
              <a:t> </a:t>
            </a:r>
            <a:r>
              <a:rPr lang="ca-ES" dirty="0" err="1"/>
              <a:t>projects</a:t>
            </a:r>
            <a:r>
              <a:rPr lang="ca-ES" dirty="0"/>
              <a:t> </a:t>
            </a:r>
            <a:r>
              <a:rPr lang="ca-ES" dirty="0" err="1"/>
              <a:t>done</a:t>
            </a:r>
            <a:r>
              <a:rPr lang="ca-ES" dirty="0"/>
              <a:t> </a:t>
            </a:r>
            <a:r>
              <a:rPr lang="ca-ES" dirty="0" err="1"/>
              <a:t>at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same</a:t>
            </a:r>
            <a:r>
              <a:rPr lang="ca-ES" dirty="0"/>
              <a:t> </a:t>
            </a:r>
            <a:r>
              <a:rPr lang="ca-ES" dirty="0" err="1"/>
              <a:t>time</a:t>
            </a:r>
            <a:r>
              <a:rPr lang="ca-ES" dirty="0"/>
              <a:t>. </a:t>
            </a:r>
            <a:r>
              <a:rPr lang="ca-ES" dirty="0" err="1"/>
              <a:t>It’s</a:t>
            </a:r>
            <a:r>
              <a:rPr lang="ca-ES" dirty="0"/>
              <a:t> just </a:t>
            </a:r>
            <a:r>
              <a:rPr lang="ca-ES" dirty="0" err="1"/>
              <a:t>one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pool balls.</a:t>
            </a:r>
          </a:p>
          <a:p>
            <a:endParaRPr lang="ca-ES" dirty="0"/>
          </a:p>
          <a:p>
            <a:r>
              <a:rPr lang="ca-ES" dirty="0"/>
              <a:t>Bon Pastor is a </a:t>
            </a:r>
            <a:r>
              <a:rPr lang="ca-ES" dirty="0" err="1"/>
              <a:t>space</a:t>
            </a:r>
            <a:r>
              <a:rPr lang="ca-ES" dirty="0"/>
              <a:t> on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outskirts</a:t>
            </a:r>
            <a:r>
              <a:rPr lang="ca-ES" dirty="0"/>
              <a:t>, 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East of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city</a:t>
            </a:r>
            <a:r>
              <a:rPr lang="es-ES_tradnl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  <a:r>
              <a:rPr lang="ca-ES" dirty="0"/>
              <a:t> </a:t>
            </a:r>
            <a:r>
              <a:rPr lang="ca-ES" dirty="0" err="1"/>
              <a:t>an</a:t>
            </a:r>
            <a:r>
              <a:rPr lang="ca-ES" dirty="0"/>
              <a:t> </a:t>
            </a:r>
            <a:r>
              <a:rPr lang="ca-ES" dirty="0" err="1"/>
              <a:t>area</a:t>
            </a:r>
            <a:r>
              <a:rPr lang="ca-ES" dirty="0"/>
              <a:t> </a:t>
            </a:r>
            <a:r>
              <a:rPr lang="ca-ES" dirty="0" err="1"/>
              <a:t>with</a:t>
            </a:r>
            <a:r>
              <a:rPr lang="ca-ES" dirty="0"/>
              <a:t> </a:t>
            </a:r>
            <a:r>
              <a:rPr lang="ca-ES" dirty="0" err="1"/>
              <a:t>few</a:t>
            </a:r>
            <a:r>
              <a:rPr lang="ca-ES" dirty="0"/>
              <a:t> </a:t>
            </a:r>
            <a:r>
              <a:rPr lang="ca-ES" dirty="0" err="1"/>
              <a:t>recognized</a:t>
            </a:r>
            <a:r>
              <a:rPr lang="ca-ES" dirty="0"/>
              <a:t> </a:t>
            </a:r>
            <a:r>
              <a:rPr lang="ca-ES" dirty="0" err="1"/>
              <a:t>heritage</a:t>
            </a:r>
            <a:r>
              <a:rPr lang="ca-ES" dirty="0"/>
              <a:t> elements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museums</a:t>
            </a:r>
            <a:r>
              <a:rPr lang="ca-ES" dirty="0"/>
              <a:t> </a:t>
            </a:r>
            <a:r>
              <a:rPr lang="ca-ES" dirty="0" err="1"/>
              <a:t>but</a:t>
            </a:r>
            <a:r>
              <a:rPr lang="ca-ES" dirty="0"/>
              <a:t> </a:t>
            </a:r>
            <a:r>
              <a:rPr lang="ca-ES" dirty="0" err="1"/>
              <a:t>with</a:t>
            </a:r>
            <a:r>
              <a:rPr lang="ca-ES" dirty="0"/>
              <a:t> a </a:t>
            </a:r>
            <a:r>
              <a:rPr lang="ca-ES" dirty="0" err="1"/>
              <a:t>very</a:t>
            </a:r>
            <a:r>
              <a:rPr lang="ca-ES" dirty="0"/>
              <a:t> </a:t>
            </a:r>
            <a:r>
              <a:rPr lang="ca-ES" dirty="0" err="1"/>
              <a:t>active</a:t>
            </a:r>
            <a:r>
              <a:rPr lang="ca-ES" dirty="0"/>
              <a:t> social </a:t>
            </a:r>
            <a:r>
              <a:rPr lang="ca-ES" dirty="0" err="1"/>
              <a:t>fabric</a:t>
            </a:r>
            <a:r>
              <a:rPr lang="ca-ES" dirty="0"/>
              <a:t>, </a:t>
            </a:r>
            <a:r>
              <a:rPr lang="ca-ES" dirty="0" err="1"/>
              <a:t>many</a:t>
            </a:r>
            <a:r>
              <a:rPr lang="ca-ES" dirty="0"/>
              <a:t> </a:t>
            </a:r>
            <a:r>
              <a:rPr lang="ca-ES" dirty="0" err="1"/>
              <a:t>study</a:t>
            </a:r>
            <a:r>
              <a:rPr lang="ca-ES" dirty="0"/>
              <a:t> </a:t>
            </a:r>
            <a:r>
              <a:rPr lang="ca-ES" dirty="0" err="1"/>
              <a:t>centers</a:t>
            </a:r>
            <a:r>
              <a:rPr lang="ca-ES" dirty="0"/>
              <a:t> </a:t>
            </a:r>
            <a:r>
              <a:rPr lang="ca-ES" dirty="0" err="1"/>
              <a:t>that</a:t>
            </a:r>
            <a:r>
              <a:rPr lang="ca-ES" dirty="0"/>
              <a:t> </a:t>
            </a:r>
            <a:r>
              <a:rPr lang="ca-ES" dirty="0" err="1"/>
              <a:t>promote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support</a:t>
            </a:r>
            <a:r>
              <a:rPr lang="ca-ES" dirty="0"/>
              <a:t> cultural </a:t>
            </a:r>
            <a:r>
              <a:rPr lang="ca-ES" dirty="0" err="1"/>
              <a:t>initiatives</a:t>
            </a:r>
            <a:r>
              <a:rPr lang="ca-ES" dirty="0"/>
              <a:t>. </a:t>
            </a:r>
            <a:r>
              <a:rPr lang="ca-ES" dirty="0" err="1"/>
              <a:t>Therefore</a:t>
            </a:r>
            <a:r>
              <a:rPr lang="ca-ES" dirty="0"/>
              <a:t>, a </a:t>
            </a:r>
            <a:r>
              <a:rPr lang="ca-ES" dirty="0" err="1"/>
              <a:t>very</a:t>
            </a:r>
            <a:r>
              <a:rPr lang="ca-ES" dirty="0"/>
              <a:t> </a:t>
            </a:r>
            <a:r>
              <a:rPr lang="ca-ES" dirty="0" err="1"/>
              <a:t>dynamic</a:t>
            </a:r>
            <a:r>
              <a:rPr lang="ca-ES" dirty="0"/>
              <a:t> </a:t>
            </a:r>
            <a:r>
              <a:rPr lang="ca-ES" dirty="0" err="1"/>
              <a:t>space</a:t>
            </a:r>
            <a:r>
              <a:rPr lang="ca-ES" dirty="0"/>
              <a:t> </a:t>
            </a:r>
            <a:r>
              <a:rPr lang="ca-ES" dirty="0" err="1"/>
              <a:t>but</a:t>
            </a:r>
            <a:r>
              <a:rPr lang="ca-ES" dirty="0"/>
              <a:t> </a:t>
            </a:r>
            <a:r>
              <a:rPr lang="ca-ES" dirty="0" err="1"/>
              <a:t>also</a:t>
            </a:r>
            <a:r>
              <a:rPr lang="ca-ES" dirty="0"/>
              <a:t> </a:t>
            </a:r>
            <a:r>
              <a:rPr lang="ca-ES" dirty="0" err="1"/>
              <a:t>unpredictable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very</a:t>
            </a:r>
            <a:r>
              <a:rPr lang="ca-ES" dirty="0"/>
              <a:t> flexible</a:t>
            </a:r>
          </a:p>
          <a:p>
            <a:endParaRPr lang="ca-ES" sz="120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50705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a-ES" dirty="0"/>
              <a:t>... </a:t>
            </a:r>
            <a:r>
              <a:rPr lang="ca-ES" dirty="0" err="1"/>
              <a:t>We</a:t>
            </a:r>
            <a:r>
              <a:rPr lang="ca-ES" dirty="0"/>
              <a:t> </a:t>
            </a:r>
            <a:r>
              <a:rPr lang="ca-ES" dirty="0" err="1"/>
              <a:t>have</a:t>
            </a:r>
            <a:r>
              <a:rPr lang="ca-ES" dirty="0"/>
              <a:t> </a:t>
            </a:r>
            <a:r>
              <a:rPr lang="ca-ES" dirty="0" err="1"/>
              <a:t>opened</a:t>
            </a:r>
            <a:r>
              <a:rPr lang="ca-ES" dirty="0"/>
              <a:t> </a:t>
            </a:r>
            <a:r>
              <a:rPr lang="ca-ES" dirty="0" err="1"/>
              <a:t>the</a:t>
            </a:r>
            <a:r>
              <a:rPr lang="ca-ES" dirty="0"/>
              <a:t> </a:t>
            </a:r>
            <a:r>
              <a:rPr lang="ca-ES" dirty="0" err="1"/>
              <a:t>new</a:t>
            </a:r>
            <a:r>
              <a:rPr lang="ca-ES" dirty="0"/>
              <a:t> </a:t>
            </a:r>
            <a:r>
              <a:rPr lang="ca-ES" dirty="0" err="1"/>
              <a:t>museography</a:t>
            </a:r>
            <a:r>
              <a:rPr lang="ca-ES" dirty="0"/>
              <a:t> of </a:t>
            </a:r>
            <a:r>
              <a:rPr lang="ca-ES" dirty="0" err="1"/>
              <a:t>the</a:t>
            </a:r>
            <a:r>
              <a:rPr lang="ca-ES" dirty="0"/>
              <a:t> Roman </a:t>
            </a:r>
            <a:r>
              <a:rPr lang="ca-ES" dirty="0" err="1"/>
              <a:t>archaeological</a:t>
            </a:r>
            <a:r>
              <a:rPr lang="ca-ES" dirty="0"/>
              <a:t> underground, </a:t>
            </a:r>
            <a:r>
              <a:rPr lang="ca-ES" dirty="0" err="1"/>
              <a:t>paying</a:t>
            </a:r>
            <a:r>
              <a:rPr lang="ca-ES" dirty="0"/>
              <a:t> particular </a:t>
            </a:r>
            <a:r>
              <a:rPr lang="ca-ES" dirty="0" err="1"/>
              <a:t>attention</a:t>
            </a:r>
            <a:r>
              <a:rPr lang="ca-ES" dirty="0"/>
              <a:t> to </a:t>
            </a:r>
            <a:r>
              <a:rPr lang="ca-ES" dirty="0" err="1"/>
              <a:t>urban</a:t>
            </a:r>
            <a:r>
              <a:rPr lang="ca-ES" dirty="0"/>
              <a:t> </a:t>
            </a:r>
            <a:r>
              <a:rPr lang="ca-ES" dirty="0" err="1"/>
              <a:t>history</a:t>
            </a:r>
            <a:r>
              <a:rPr lang="ca-ES" dirty="0"/>
              <a:t> </a:t>
            </a:r>
            <a:r>
              <a:rPr lang="ca-ES" dirty="0" err="1"/>
              <a:t>and</a:t>
            </a:r>
            <a:r>
              <a:rPr lang="ca-ES" dirty="0"/>
              <a:t> </a:t>
            </a:r>
            <a:r>
              <a:rPr lang="ca-ES" dirty="0" err="1"/>
              <a:t>comparative</a:t>
            </a:r>
            <a:r>
              <a:rPr lang="ca-ES" dirty="0"/>
              <a:t> </a:t>
            </a:r>
            <a:r>
              <a:rPr lang="ca-ES" dirty="0" err="1"/>
              <a:t>reflection</a:t>
            </a:r>
            <a:r>
              <a:rPr lang="ca-ES" dirty="0"/>
              <a:t> </a:t>
            </a:r>
            <a:r>
              <a:rPr lang="ca-ES" dirty="0" err="1"/>
              <a:t>with</a:t>
            </a:r>
            <a:r>
              <a:rPr lang="ca-ES" dirty="0"/>
              <a:t> </a:t>
            </a:r>
            <a:r>
              <a:rPr lang="ca-ES" dirty="0" err="1"/>
              <a:t>other</a:t>
            </a:r>
            <a:r>
              <a:rPr lang="ca-ES" dirty="0"/>
              <a:t> </a:t>
            </a:r>
            <a:r>
              <a:rPr lang="ca-ES" dirty="0" err="1"/>
              <a:t>cities</a:t>
            </a:r>
            <a:endParaRPr lang="ca-ES" dirty="0"/>
          </a:p>
        </p:txBody>
      </p:sp>
      <p:sp>
        <p:nvSpPr>
          <p:cNvPr id="4" name="Conteni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10B387-3841-45EF-B5C0-DA095930AC26}" type="slidenum">
              <a:rPr lang="ca-ES" smtClean="0"/>
              <a:pPr/>
              <a:t>13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072900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988869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E67B16-8667-4471-AF64-55295D846847}" type="datetimeFigureOut">
              <a:rPr lang="es-ES" smtClean="0"/>
              <a:pPr/>
              <a:t>23/11/2023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ED95F-0C29-4E20-BEBE-4FFF234C7BBA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17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6.tiff"/><Relationship Id="rId5" Type="http://schemas.openxmlformats.org/officeDocument/2006/relationships/image" Target="../media/image8.png"/><Relationship Id="rId10" Type="http://schemas.openxmlformats.org/officeDocument/2006/relationships/image" Target="../media/image15.tiff"/><Relationship Id="rId4" Type="http://schemas.openxmlformats.org/officeDocument/2006/relationships/image" Target="../media/image13.png"/><Relationship Id="rId9" Type="http://schemas.openxmlformats.org/officeDocument/2006/relationships/image" Target="../media/image14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tiff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tiff"/><Relationship Id="rId5" Type="http://schemas.openxmlformats.org/officeDocument/2006/relationships/image" Target="../media/image53.tiff"/><Relationship Id="rId4" Type="http://schemas.openxmlformats.org/officeDocument/2006/relationships/image" Target="../media/image52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tiff"/><Relationship Id="rId4" Type="http://schemas.openxmlformats.org/officeDocument/2006/relationships/image" Target="../media/image5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tiff"/><Relationship Id="rId4" Type="http://schemas.openxmlformats.org/officeDocument/2006/relationships/image" Target="../media/image60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b="1" dirty="0" smtClean="0"/>
              <a:t>Los museos de ciudad: </a:t>
            </a:r>
            <a:br>
              <a:rPr lang="es-ES" b="1" dirty="0" smtClean="0"/>
            </a:br>
            <a:r>
              <a:rPr lang="es-ES" b="1" dirty="0" smtClean="0"/>
              <a:t>metrópolis y barrios en red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 smtClean="0"/>
              <a:t>MUHBA</a:t>
            </a:r>
            <a:r>
              <a:rPr lang="es-ES" dirty="0" smtClean="0"/>
              <a:t> &amp; </a:t>
            </a:r>
            <a:r>
              <a:rPr lang="es-ES" dirty="0" err="1" smtClean="0"/>
              <a:t>CIDEU</a:t>
            </a:r>
            <a:r>
              <a:rPr lang="es-ES" dirty="0" smtClean="0"/>
              <a:t>, </a:t>
            </a:r>
          </a:p>
          <a:p>
            <a:r>
              <a:rPr lang="es-ES" dirty="0" smtClean="0"/>
              <a:t>23 de noviembre de 2023</a:t>
            </a:r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6213" y="5487988"/>
            <a:ext cx="3419475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page1image26345472">
            <a:extLst>
              <a:ext uri="{FF2B5EF4-FFF2-40B4-BE49-F238E27FC236}">
                <a16:creationId xmlns:a16="http://schemas.microsoft.com/office/drawing/2014/main" xmlns="" id="{EB7746DE-59A0-6B49-A7A9-E9CDB73DF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age1image26360256">
            <a:extLst>
              <a:ext uri="{FF2B5EF4-FFF2-40B4-BE49-F238E27FC236}">
                <a16:creationId xmlns:a16="http://schemas.microsoft.com/office/drawing/2014/main" xmlns="" id="{26D425F8-2316-A440-A9DC-CED68A389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9075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age1image26354112">
            <a:extLst>
              <a:ext uri="{FF2B5EF4-FFF2-40B4-BE49-F238E27FC236}">
                <a16:creationId xmlns:a16="http://schemas.microsoft.com/office/drawing/2014/main" xmlns="" id="{F5F4C605-CA24-8246-9637-8BC42BCB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ge1image26356800">
            <a:extLst>
              <a:ext uri="{FF2B5EF4-FFF2-40B4-BE49-F238E27FC236}">
                <a16:creationId xmlns:a16="http://schemas.microsoft.com/office/drawing/2014/main" xmlns="" id="{C99EC3A9-27FB-3A4A-B764-AA3428BE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age1image26346816">
            <a:extLst>
              <a:ext uri="{FF2B5EF4-FFF2-40B4-BE49-F238E27FC236}">
                <a16:creationId xmlns:a16="http://schemas.microsoft.com/office/drawing/2014/main" xmlns="" id="{EC4782AE-247B-924D-905A-4EDAD734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ge1image26350848">
            <a:extLst>
              <a:ext uri="{FF2B5EF4-FFF2-40B4-BE49-F238E27FC236}">
                <a16:creationId xmlns:a16="http://schemas.microsoft.com/office/drawing/2014/main" xmlns="" id="{00E1D0D9-362B-7542-97D7-6A30E92A4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2575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20700A9-4ADC-094F-8C92-A077460AF24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5815" y="426135"/>
            <a:ext cx="2190750" cy="589815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2983E39F-D1B1-B048-AB02-3D8C9782920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5814" y="426135"/>
            <a:ext cx="4466186" cy="589815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xmlns="" id="{B2C54EC5-71CE-1649-AABA-E9B5C4E0125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5815" y="426135"/>
            <a:ext cx="6696580" cy="5898154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969CE80C-87DF-514B-AC75-C0C256A9997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05815" y="426135"/>
            <a:ext cx="8932371" cy="589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174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24128" y="1124744"/>
            <a:ext cx="3432396" cy="3447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 dirty="0" smtClean="0">
              <a:solidFill>
                <a:schemeClr val="tx1"/>
              </a:solidFill>
            </a:endParaRPr>
          </a:p>
          <a:p>
            <a:pPr algn="ctr"/>
            <a:endParaRPr lang="en-US" sz="2200" b="1" dirty="0" smtClean="0">
              <a:solidFill>
                <a:schemeClr val="tx1"/>
              </a:solidFill>
            </a:endParaRPr>
          </a:p>
          <a:p>
            <a:pPr algn="ctr"/>
            <a:endParaRPr lang="en-US" sz="22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200" b="1" dirty="0" smtClean="0">
                <a:solidFill>
                  <a:schemeClr val="tx1"/>
                </a:solidFill>
              </a:rPr>
              <a:t>El </a:t>
            </a:r>
            <a:r>
              <a:rPr lang="en-US" sz="2200" b="1" dirty="0" err="1" smtClean="0">
                <a:solidFill>
                  <a:schemeClr val="tx1"/>
                </a:solidFill>
              </a:rPr>
              <a:t>nuevo</a:t>
            </a:r>
            <a:r>
              <a:rPr lang="en-US" sz="2200" b="1" dirty="0" smtClean="0">
                <a:solidFill>
                  <a:schemeClr val="tx1"/>
                </a:solidFill>
              </a:rPr>
              <a:t> </a:t>
            </a:r>
            <a:r>
              <a:rPr lang="en-US" sz="2200" b="1" dirty="0" err="1" smtClean="0">
                <a:solidFill>
                  <a:schemeClr val="tx1"/>
                </a:solidFill>
              </a:rPr>
              <a:t>museo</a:t>
            </a:r>
            <a:r>
              <a:rPr lang="en-US" sz="2200" b="1" dirty="0" smtClean="0">
                <a:solidFill>
                  <a:schemeClr val="tx1"/>
                </a:solidFill>
              </a:rPr>
              <a:t> de la </a:t>
            </a:r>
            <a:r>
              <a:rPr lang="en-US" sz="2200" b="1" dirty="0" err="1" smtClean="0">
                <a:solidFill>
                  <a:schemeClr val="tx1"/>
                </a:solidFill>
              </a:rPr>
              <a:t>ciudadanía</a:t>
            </a:r>
            <a:r>
              <a:rPr lang="en-US" sz="2200" b="1" dirty="0" smtClean="0">
                <a:solidFill>
                  <a:schemeClr val="tx1"/>
                </a:solidFill>
              </a:rPr>
              <a:t>, 2023</a:t>
            </a:r>
          </a:p>
          <a:p>
            <a:pPr algn="ctr"/>
            <a:endParaRPr lang="en-US" sz="2200" b="1" dirty="0" smtClean="0">
              <a:solidFill>
                <a:srgbClr val="CC0000"/>
              </a:solidFill>
            </a:endParaRPr>
          </a:p>
          <a:p>
            <a:pPr algn="ctr"/>
            <a:r>
              <a:rPr lang="en-US" sz="2200" b="1" dirty="0" err="1" smtClean="0">
                <a:solidFill>
                  <a:srgbClr val="CC0000"/>
                </a:solidFill>
              </a:rPr>
              <a:t>INVESTIGACIÖN</a:t>
            </a:r>
            <a:r>
              <a:rPr lang="en-US" sz="2200" b="1" dirty="0" smtClean="0">
                <a:solidFill>
                  <a:srgbClr val="CC0000"/>
                </a:solidFill>
              </a:rPr>
              <a:t> Y </a:t>
            </a:r>
            <a:r>
              <a:rPr lang="en-US" sz="2200" b="1" dirty="0" err="1" smtClean="0">
                <a:solidFill>
                  <a:srgbClr val="CC0000"/>
                </a:solidFill>
              </a:rPr>
              <a:t>PUBLICACIONES</a:t>
            </a:r>
            <a:r>
              <a:rPr lang="en-US" sz="2200" b="1" dirty="0" smtClean="0">
                <a:solidFill>
                  <a:srgbClr val="CC0000"/>
                </a:solidFill>
              </a:rPr>
              <a:t> EN </a:t>
            </a:r>
          </a:p>
          <a:p>
            <a:pPr algn="ctr"/>
            <a:r>
              <a:rPr lang="en-US" sz="2200" b="1" dirty="0" err="1" smtClean="0">
                <a:solidFill>
                  <a:srgbClr val="CC0000"/>
                </a:solidFill>
              </a:rPr>
              <a:t>HISTORIA</a:t>
            </a:r>
            <a:r>
              <a:rPr lang="en-US" sz="2200" b="1" dirty="0" smtClean="0">
                <a:solidFill>
                  <a:srgbClr val="CC0000"/>
                </a:solidFill>
              </a:rPr>
              <a:t> URB</a:t>
            </a:r>
            <a:r>
              <a:rPr lang="en-US" sz="2200" b="1" dirty="0" smtClean="0">
                <a:solidFill>
                  <a:srgbClr val="CC0000"/>
                </a:solidFill>
              </a:rPr>
              <a:t>ANA</a:t>
            </a:r>
          </a:p>
          <a:p>
            <a:pPr algn="ctr"/>
            <a:endParaRPr lang="en-US" sz="2200" b="1" dirty="0" smtClean="0">
              <a:solidFill>
                <a:srgbClr val="CC0000"/>
              </a:solidFill>
            </a:endParaRPr>
          </a:p>
          <a:p>
            <a:pPr algn="ctr"/>
            <a:r>
              <a:rPr lang="en-US" sz="2200" b="1" dirty="0" smtClean="0">
                <a:solidFill>
                  <a:srgbClr val="CC0000"/>
                </a:solidFill>
              </a:rPr>
              <a:t>WEB Y </a:t>
            </a:r>
            <a:r>
              <a:rPr lang="en-US" sz="2200" b="1" dirty="0" err="1" smtClean="0">
                <a:solidFill>
                  <a:srgbClr val="CC0000"/>
                </a:solidFill>
              </a:rPr>
              <a:t>MUSEO</a:t>
            </a:r>
            <a:r>
              <a:rPr lang="en-US" sz="2200" b="1" dirty="0" smtClean="0">
                <a:solidFill>
                  <a:srgbClr val="CC0000"/>
                </a:solidFill>
              </a:rPr>
              <a:t> VIRTUAL COMO HUB DE </a:t>
            </a:r>
            <a:r>
              <a:rPr lang="en-US" sz="2200" b="1" dirty="0" err="1" smtClean="0">
                <a:solidFill>
                  <a:srgbClr val="CC0000"/>
                </a:solidFill>
              </a:rPr>
              <a:t>CONOCIMIENTO</a:t>
            </a:r>
            <a:endParaRPr lang="en-US" sz="2200" b="1" dirty="0" smtClean="0">
              <a:solidFill>
                <a:srgbClr val="CC0000"/>
              </a:solidFill>
            </a:endParaRPr>
          </a:p>
          <a:p>
            <a:pPr algn="ctr"/>
            <a:endParaRPr lang="en-US" sz="2200" b="1" dirty="0" smtClean="0">
              <a:solidFill>
                <a:srgbClr val="CC0000"/>
              </a:solidFill>
            </a:endParaRPr>
          </a:p>
          <a:p>
            <a:pPr algn="ctr"/>
            <a:r>
              <a:rPr lang="en-US" sz="2200" b="1" dirty="0" err="1" smtClean="0">
                <a:solidFill>
                  <a:srgbClr val="CC0000"/>
                </a:solidFill>
              </a:rPr>
              <a:t>ESPACIOS</a:t>
            </a:r>
            <a:r>
              <a:rPr lang="en-US" sz="2200" b="1" dirty="0" smtClean="0">
                <a:solidFill>
                  <a:srgbClr val="CC0000"/>
                </a:solidFill>
              </a:rPr>
              <a:t> </a:t>
            </a:r>
            <a:r>
              <a:rPr lang="en-US" sz="2200" b="1" dirty="0" err="1" smtClean="0">
                <a:solidFill>
                  <a:srgbClr val="CC0000"/>
                </a:solidFill>
              </a:rPr>
              <a:t>URBANOS</a:t>
            </a:r>
            <a:r>
              <a:rPr lang="en-US" sz="2200" b="1" dirty="0" smtClean="0">
                <a:solidFill>
                  <a:srgbClr val="CC0000"/>
                </a:solidFill>
              </a:rPr>
              <a:t> </a:t>
            </a:r>
            <a:r>
              <a:rPr lang="en-US" sz="2200" b="1" dirty="0" err="1" smtClean="0">
                <a:solidFill>
                  <a:srgbClr val="CC0000"/>
                </a:solidFill>
              </a:rPr>
              <a:t>REPRESENTATIVOS</a:t>
            </a:r>
            <a:endParaRPr lang="en-US" sz="2200" b="1" dirty="0" smtClean="0">
              <a:solidFill>
                <a:srgbClr val="CC0000"/>
              </a:solidFill>
            </a:endParaRPr>
          </a:p>
          <a:p>
            <a:pPr algn="ctr"/>
            <a:endParaRPr lang="en-US" sz="2200" b="1" dirty="0" smtClean="0">
              <a:solidFill>
                <a:srgbClr val="CC0000"/>
              </a:solidFill>
            </a:endParaRPr>
          </a:p>
          <a:p>
            <a:pPr algn="ctr"/>
            <a:r>
              <a:rPr lang="en-US" sz="2200" b="1" dirty="0" err="1" smtClean="0">
                <a:solidFill>
                  <a:srgbClr val="CC0000"/>
                </a:solidFill>
              </a:rPr>
              <a:t>COGESTIÓN</a:t>
            </a:r>
            <a:r>
              <a:rPr lang="en-US" sz="2200" b="1" dirty="0" smtClean="0">
                <a:solidFill>
                  <a:srgbClr val="CC0000"/>
                </a:solidFill>
              </a:rPr>
              <a:t> CON LOS </a:t>
            </a:r>
            <a:r>
              <a:rPr lang="en-US" sz="2200" b="1" dirty="0" err="1" smtClean="0">
                <a:solidFill>
                  <a:srgbClr val="CC0000"/>
                </a:solidFill>
              </a:rPr>
              <a:t>CIUDADANOS</a:t>
            </a:r>
            <a:r>
              <a:rPr lang="en-US" sz="2200" b="1" dirty="0" smtClean="0">
                <a:solidFill>
                  <a:srgbClr val="CC0000"/>
                </a:solidFill>
              </a:rPr>
              <a:t> </a:t>
            </a:r>
          </a:p>
          <a:p>
            <a:pPr algn="ctr"/>
            <a:endParaRPr lang="en-US" sz="2200" b="1" dirty="0">
              <a:solidFill>
                <a:srgbClr val="CC0000"/>
              </a:solidFill>
            </a:endParaRPr>
          </a:p>
          <a:p>
            <a:pPr algn="ctr"/>
            <a:endParaRPr lang="ca-ES" sz="2200" b="1" dirty="0">
              <a:solidFill>
                <a:srgbClr val="CC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15608" y="5714992"/>
            <a:ext cx="3528392" cy="11430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sz="22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51520" y="281892"/>
            <a:ext cx="5472608" cy="6400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61998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90CD99FB-88C3-CF41-A597-4E36DC0C0A1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5496" y="5827"/>
            <a:ext cx="9189835" cy="5786872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E8E214DE-6FA6-DA43-8C70-795261E9BA7B}"/>
              </a:ext>
            </a:extLst>
          </p:cNvPr>
          <p:cNvSpPr/>
          <p:nvPr/>
        </p:nvSpPr>
        <p:spPr>
          <a:xfrm>
            <a:off x="7812360" y="2348880"/>
            <a:ext cx="936104" cy="86409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xmlns="" id="{3553E1F2-3803-1A4C-AFA8-5940D18C8207}"/>
              </a:ext>
            </a:extLst>
          </p:cNvPr>
          <p:cNvSpPr/>
          <p:nvPr/>
        </p:nvSpPr>
        <p:spPr>
          <a:xfrm>
            <a:off x="5467091" y="6093296"/>
            <a:ext cx="3312368" cy="360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MUHBA BON PASTOR</a:t>
            </a:r>
          </a:p>
        </p:txBody>
      </p:sp>
      <p:cxnSp>
        <p:nvCxnSpPr>
          <p:cNvPr id="3" name="Conector recto de flecha 2">
            <a:extLst>
              <a:ext uri="{FF2B5EF4-FFF2-40B4-BE49-F238E27FC236}">
                <a16:creationId xmlns:a16="http://schemas.microsoft.com/office/drawing/2014/main" xmlns="" id="{67151A19-5B97-194D-B1A5-DAA68673B0C5}"/>
              </a:ext>
            </a:extLst>
          </p:cNvPr>
          <p:cNvCxnSpPr>
            <a:cxnSpLocks/>
          </p:cNvCxnSpPr>
          <p:nvPr/>
        </p:nvCxnSpPr>
        <p:spPr>
          <a:xfrm flipH="1">
            <a:off x="7452320" y="3219491"/>
            <a:ext cx="720080" cy="2880320"/>
          </a:xfrm>
          <a:prstGeom prst="straightConnector1">
            <a:avLst/>
          </a:prstGeom>
          <a:ln w="444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9860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796136" y="1378433"/>
            <a:ext cx="3528392" cy="374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MUHBA BARCINO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Ancient City  </a:t>
            </a:r>
            <a:endParaRPr lang="ca-ES" sz="2200" dirty="0">
              <a:solidFill>
                <a:schemeClr val="tx1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59" y="44624"/>
            <a:ext cx="6012001" cy="3419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3059831" y="3551541"/>
            <a:ext cx="6092405" cy="3261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0953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3501008"/>
            <a:ext cx="6566958" cy="3356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3384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79512" y="1427075"/>
            <a:ext cx="3528392" cy="374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MUHBA PALAU MAJOR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Medieval capital</a:t>
            </a:r>
            <a:endParaRPr lang="ca-ES" sz="22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6824922" y="3501008"/>
            <a:ext cx="2211574" cy="33869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141715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987824" y="5520941"/>
            <a:ext cx="3528392" cy="374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MUHBA CASA DE L’AIGUA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Supply and sustainability</a:t>
            </a:r>
            <a:endParaRPr lang="ca-ES" sz="2200" dirty="0">
              <a:solidFill>
                <a:schemeClr val="tx1"/>
              </a:solidFill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0" y="1124744"/>
            <a:ext cx="507605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oogle Shape;269;p44">
            <a:extLst>
              <a:ext uri="{FF2B5EF4-FFF2-40B4-BE49-F238E27FC236}">
                <a16:creationId xmlns:a16="http://schemas.microsoft.com/office/drawing/2014/main" xmlns="" id="{C9E2CE65-2A9D-594D-9C85-FFBF0A792A95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48064" y="1124744"/>
            <a:ext cx="3960440" cy="39604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063961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58383" y="1340768"/>
            <a:ext cx="3206105" cy="374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MUHBA FABRA I COATS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City and work </a:t>
            </a:r>
            <a:endParaRPr lang="ca-ES" sz="2200" dirty="0">
              <a:solidFill>
                <a:schemeClr val="tx1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205061" y="4269142"/>
            <a:ext cx="4969321" cy="233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5292080" y="4288613"/>
            <a:ext cx="3658146" cy="2317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22281" y="620688"/>
            <a:ext cx="5536102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3652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/>
          <p:cNvSpPr>
            <a:spLocks noGrp="1"/>
          </p:cNvSpPr>
          <p:nvPr>
            <p:ph type="ctrTitle"/>
          </p:nvPr>
        </p:nvSpPr>
        <p:spPr>
          <a:xfrm>
            <a:off x="353044" y="5085184"/>
            <a:ext cx="8496944" cy="504056"/>
          </a:xfrm>
        </p:spPr>
        <p:txBody>
          <a:bodyPr>
            <a:normAutofit/>
          </a:bodyPr>
          <a:lstStyle/>
          <a:p>
            <a:r>
              <a:rPr lang="en-US" sz="1800" b="1" dirty="0"/>
              <a:t>Migration and social housing: Creating participatory projects with communities</a:t>
            </a:r>
            <a:endParaRPr lang="ca-ES" sz="1800" dirty="0"/>
          </a:p>
        </p:txBody>
      </p:sp>
      <p:sp>
        <p:nvSpPr>
          <p:cNvPr id="3" name="Subtítol 2"/>
          <p:cNvSpPr>
            <a:spLocks noGrp="1"/>
          </p:cNvSpPr>
          <p:nvPr>
            <p:ph type="subTitle" idx="1"/>
          </p:nvPr>
        </p:nvSpPr>
        <p:spPr>
          <a:xfrm>
            <a:off x="1195536" y="740296"/>
            <a:ext cx="6400800" cy="1752600"/>
          </a:xfrm>
        </p:spPr>
        <p:txBody>
          <a:bodyPr/>
          <a:lstStyle/>
          <a:p>
            <a:r>
              <a:rPr lang="ca-ES" b="1" dirty="0">
                <a:solidFill>
                  <a:schemeClr val="tx1"/>
                </a:solidFill>
                <a:latin typeface="+mj-lt"/>
              </a:rPr>
              <a:t>   </a:t>
            </a:r>
            <a:r>
              <a:rPr lang="ca-ES" b="1" dirty="0">
                <a:solidFill>
                  <a:srgbClr val="FF0000"/>
                </a:solidFill>
                <a:latin typeface="+mj-lt"/>
              </a:rPr>
              <a:t>MUHBA BON PASTOR  </a:t>
            </a: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xmlns="" id="{48D3FA96-7EB1-8648-9F76-6C115187FF60}"/>
              </a:ext>
            </a:extLst>
          </p:cNvPr>
          <p:cNvSpPr txBox="1"/>
          <p:nvPr/>
        </p:nvSpPr>
        <p:spPr>
          <a:xfrm>
            <a:off x="2416224" y="6453336"/>
            <a:ext cx="4460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New York CAMOC </a:t>
            </a:r>
            <a:r>
              <a:rPr lang="es-ES" sz="1600" dirty="0" err="1"/>
              <a:t>Conference</a:t>
            </a:r>
            <a:r>
              <a:rPr lang="es-ES" sz="1600" dirty="0"/>
              <a:t> 2023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1E7A8E00-856A-4E43-9218-87458ADF1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12160" y="6309320"/>
            <a:ext cx="3168352" cy="608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xmlns="" id="{62F82F1E-C068-2C4B-BBD7-658C6278108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10330" b="-1"/>
          <a:stretch/>
        </p:blipFill>
        <p:spPr>
          <a:xfrm>
            <a:off x="114592" y="6381328"/>
            <a:ext cx="1736067" cy="417918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2625" y="1494810"/>
            <a:ext cx="7237782" cy="351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19405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522" y="1772816"/>
            <a:ext cx="9164637" cy="416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276471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27784" y="5432639"/>
            <a:ext cx="4032448" cy="374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chemeClr val="tx1"/>
                </a:solidFill>
              </a:rPr>
              <a:t>MUHBA BON PASTOR</a:t>
            </a:r>
          </a:p>
          <a:p>
            <a:pPr algn="ctr"/>
            <a:r>
              <a:rPr lang="en-US" sz="2200" dirty="0">
                <a:solidFill>
                  <a:schemeClr val="tx1"/>
                </a:solidFill>
              </a:rPr>
              <a:t>Inhabiting the contemporary city </a:t>
            </a:r>
            <a:endParaRPr lang="ca-ES" sz="2200" dirty="0">
              <a:solidFill>
                <a:schemeClr val="tx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44008" y="1556792"/>
            <a:ext cx="4343779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79512" y="1569740"/>
            <a:ext cx="4348336" cy="3168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92415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 smtClean="0"/>
              <a:t>Los museos de ciudad: </a:t>
            </a: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>metrópolis </a:t>
            </a:r>
            <a:r>
              <a:rPr lang="es-ES" b="1" dirty="0" smtClean="0"/>
              <a:t>y barrios en red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47500" lnSpcReduction="20000"/>
          </a:bodyPr>
          <a:lstStyle/>
          <a:p>
            <a:r>
              <a:rPr lang="es-ES" sz="5800" dirty="0" smtClean="0">
                <a:solidFill>
                  <a:srgbClr val="9933FF"/>
                </a:solidFill>
              </a:rPr>
              <a:t>Los </a:t>
            </a:r>
            <a:r>
              <a:rPr lang="es-ES" sz="5800" dirty="0" smtClean="0">
                <a:solidFill>
                  <a:srgbClr val="9933FF"/>
                </a:solidFill>
              </a:rPr>
              <a:t>museos de ciudad pueden explicar la trayectoria de las metrópolis a lo largo del tiempo, a través de sus exposiciones e itinerarios urbanos, y pueden ser un instrumento decisivo para la construcción de una ciudadanía socialmente más inclusiva. </a:t>
            </a:r>
            <a:endParaRPr lang="es-ES" sz="5800" dirty="0" smtClean="0">
              <a:solidFill>
                <a:srgbClr val="9933FF"/>
              </a:solidFill>
            </a:endParaRPr>
          </a:p>
          <a:p>
            <a:endParaRPr lang="es-ES" sz="5800" dirty="0" smtClean="0">
              <a:solidFill>
                <a:srgbClr val="9933FF"/>
              </a:solidFill>
            </a:endParaRPr>
          </a:p>
          <a:p>
            <a:r>
              <a:rPr lang="es-ES" sz="5800" dirty="0" smtClean="0">
                <a:solidFill>
                  <a:srgbClr val="9933FF"/>
                </a:solidFill>
              </a:rPr>
              <a:t>El </a:t>
            </a:r>
            <a:r>
              <a:rPr lang="es-ES" sz="5800" dirty="0" smtClean="0">
                <a:solidFill>
                  <a:srgbClr val="9933FF"/>
                </a:solidFill>
              </a:rPr>
              <a:t>conocimiento histórico y comparativo entre barrios y entre ciudades se convierte en una perspectiva fundamental para la democracia urbana. Durante la sesión se comentarán situaciones y modelos operativos para avanzar con este objetivo en los próximos años.</a:t>
            </a:r>
          </a:p>
          <a:p>
            <a:pPr>
              <a:buNone/>
            </a:pPr>
            <a:r>
              <a:rPr lang="es-ES" dirty="0" smtClean="0"/>
              <a:t/>
            </a:r>
            <a:br>
              <a:rPr lang="es-ES" dirty="0" smtClean="0"/>
            </a:br>
            <a:endParaRPr lang="es-ES" dirty="0" smtClean="0"/>
          </a:p>
          <a:p>
            <a:endParaRPr lang="es-E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DC40E4C4-5E81-8B43-81AA-4A34DBE04C73}"/>
              </a:ext>
            </a:extLst>
          </p:cNvPr>
          <p:cNvSpPr txBox="1"/>
          <p:nvPr/>
        </p:nvSpPr>
        <p:spPr>
          <a:xfrm>
            <a:off x="4156364" y="3429000"/>
            <a:ext cx="1436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Foto </a:t>
            </a:r>
            <a:r>
              <a:rPr lang="es-ES" dirty="0" err="1"/>
              <a:t>projecte</a:t>
            </a:r>
            <a:endParaRPr lang="es-ES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B08C188-05E9-A349-B8BD-217E94890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66910" y="478175"/>
            <a:ext cx="8877090" cy="6379825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53E12693-C26B-C645-ACF0-F38ECD133048}"/>
              </a:ext>
            </a:extLst>
          </p:cNvPr>
          <p:cNvSpPr/>
          <p:nvPr/>
        </p:nvSpPr>
        <p:spPr>
          <a:xfrm>
            <a:off x="5548838" y="4285270"/>
            <a:ext cx="787358" cy="922053"/>
          </a:xfrm>
          <a:prstGeom prst="rect">
            <a:avLst/>
          </a:prstGeom>
          <a:solidFill>
            <a:srgbClr val="FF0000">
              <a:alpha val="21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33D8F78C-299E-F446-B7A3-94A8D3D4A8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600054" y="4293096"/>
            <a:ext cx="908050" cy="951016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  <a:effectLst/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xmlns="" id="{5CC18EE9-1F37-FC45-9E05-A4BADE32FB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336196" y="4256306"/>
            <a:ext cx="908050" cy="979979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solidFill>
              <a:srgbClr val="CC0000"/>
            </a:solidFill>
          </a:ln>
          <a:effectLst/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xmlns="" id="{583120D5-062C-1944-959F-371BC0C33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210397" y="4221088"/>
            <a:ext cx="947937" cy="1023024"/>
          </a:xfrm>
          <a:prstGeom prst="rect">
            <a:avLst/>
          </a:prstGeom>
          <a:solidFill>
            <a:srgbClr val="FF0000">
              <a:alpha val="21000"/>
            </a:srgbClr>
          </a:solidFill>
          <a:ln>
            <a:noFill/>
          </a:ln>
          <a:effectLst/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3396E75B-6136-DB4E-B706-17044F37EB4F}"/>
              </a:ext>
            </a:extLst>
          </p:cNvPr>
          <p:cNvSpPr txBox="1"/>
          <p:nvPr/>
        </p:nvSpPr>
        <p:spPr>
          <a:xfrm>
            <a:off x="1132028" y="369332"/>
            <a:ext cx="302433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C00000"/>
                </a:solidFill>
              </a:rPr>
              <a:t>   </a:t>
            </a:r>
            <a:r>
              <a:rPr lang="es-ES" sz="2800" b="1" dirty="0">
                <a:solidFill>
                  <a:srgbClr val="FF0000"/>
                </a:solidFill>
              </a:rPr>
              <a:t>A </a:t>
            </a:r>
            <a:r>
              <a:rPr lang="es-ES" sz="2800" b="1" dirty="0" err="1">
                <a:solidFill>
                  <a:srgbClr val="FF0000"/>
                </a:solidFill>
              </a:rPr>
              <a:t>shared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project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xmlns="" id="{F3E1EBC7-C86E-8345-8FED-A480E851D953}"/>
              </a:ext>
            </a:extLst>
          </p:cNvPr>
          <p:cNvSpPr/>
          <p:nvPr/>
        </p:nvSpPr>
        <p:spPr>
          <a:xfrm>
            <a:off x="1193493" y="2692119"/>
            <a:ext cx="3378507" cy="951016"/>
          </a:xfrm>
          <a:prstGeom prst="rect">
            <a:avLst/>
          </a:prstGeom>
          <a:solidFill>
            <a:schemeClr val="accent3">
              <a:lumMod val="75000"/>
              <a:alpha val="29000"/>
            </a:schemeClr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xmlns="" id="{8CD0B02B-6538-DD4F-A416-90DCB017E797}"/>
              </a:ext>
            </a:extLst>
          </p:cNvPr>
          <p:cNvSpPr/>
          <p:nvPr/>
        </p:nvSpPr>
        <p:spPr>
          <a:xfrm>
            <a:off x="1160426" y="4270787"/>
            <a:ext cx="3411574" cy="951016"/>
          </a:xfrm>
          <a:prstGeom prst="rect">
            <a:avLst/>
          </a:prstGeom>
          <a:solidFill>
            <a:schemeClr val="accent3">
              <a:lumMod val="75000"/>
              <a:alpha val="29000"/>
            </a:schemeClr>
          </a:solidFill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B4E16230-A932-404D-AC3D-5639740903D2}"/>
              </a:ext>
            </a:extLst>
          </p:cNvPr>
          <p:cNvSpPr/>
          <p:nvPr/>
        </p:nvSpPr>
        <p:spPr>
          <a:xfrm>
            <a:off x="4616250" y="2706600"/>
            <a:ext cx="3502198" cy="922053"/>
          </a:xfrm>
          <a:prstGeom prst="rect">
            <a:avLst/>
          </a:prstGeom>
          <a:solidFill>
            <a:srgbClr val="FF0000">
              <a:alpha val="21000"/>
            </a:srgbClr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5095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147900" y="260648"/>
            <a:ext cx="8848200" cy="755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rmAutofit/>
          </a:bodyPr>
          <a:lstStyle/>
          <a:p>
            <a:r>
              <a:rPr lang="es" sz="2800" b="1" dirty="0">
                <a:solidFill>
                  <a:srgbClr val="FF0000"/>
                </a:solidFill>
              </a:rPr>
              <a:t>Comanagement model</a:t>
            </a:r>
            <a:endParaRPr sz="2800" b="1" dirty="0">
              <a:solidFill>
                <a:srgbClr val="FF0000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15ED6E8C-F8E5-D54B-BDE5-608B8354BB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616045" y="3933056"/>
            <a:ext cx="3900171" cy="2557857"/>
          </a:xfrm>
          <a:prstGeom prst="flowChartAlternateProcess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1CA30DA0-F92C-DD49-ACEE-E09A8AC844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11561" y="1268760"/>
            <a:ext cx="3728074" cy="2503165"/>
          </a:xfrm>
          <a:prstGeom prst="flowChartAlternateProcess">
            <a:avLst/>
          </a:prstGeom>
        </p:spPr>
      </p:pic>
      <p:pic>
        <p:nvPicPr>
          <p:cNvPr id="11" name="Imagen 9">
            <a:extLst>
              <a:ext uri="{FF2B5EF4-FFF2-40B4-BE49-F238E27FC236}">
                <a16:creationId xmlns:a16="http://schemas.microsoft.com/office/drawing/2014/main" xmlns="" id="{A99F2F8F-0BD6-8245-97AC-E8FE2BF57C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632268" y="1268325"/>
            <a:ext cx="3900171" cy="2526723"/>
          </a:xfrm>
          <a:prstGeom prst="flowChartAlternateProcess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659EC2EE-9178-EF48-9BC6-29261B536C1E}"/>
              </a:ext>
            </a:extLst>
          </p:cNvPr>
          <p:cNvSpPr txBox="1"/>
          <p:nvPr/>
        </p:nvSpPr>
        <p:spPr>
          <a:xfrm>
            <a:off x="611560" y="3923691"/>
            <a:ext cx="1589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Museum</a:t>
            </a:r>
            <a:r>
              <a:rPr lang="es-ES" dirty="0"/>
              <a:t> – ICUB (</a:t>
            </a:r>
            <a:r>
              <a:rPr lang="es-ES" dirty="0" err="1"/>
              <a:t>municipality</a:t>
            </a:r>
            <a:r>
              <a:rPr lang="es-ES" dirty="0"/>
              <a:t>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8E224ADE-C537-0449-9A32-D9087E96E9C1}"/>
              </a:ext>
            </a:extLst>
          </p:cNvPr>
          <p:cNvSpPr txBox="1"/>
          <p:nvPr/>
        </p:nvSpPr>
        <p:spPr>
          <a:xfrm>
            <a:off x="7632529" y="3979842"/>
            <a:ext cx="1331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District</a:t>
            </a:r>
            <a:endParaRPr lang="es-ES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xmlns="" id="{7B35269C-EB4C-424E-9043-7A4AF649A4DC}"/>
              </a:ext>
            </a:extLst>
          </p:cNvPr>
          <p:cNvSpPr txBox="1"/>
          <p:nvPr/>
        </p:nvSpPr>
        <p:spPr>
          <a:xfrm>
            <a:off x="6588224" y="6056067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/>
              <a:t>Entities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8791684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51B432F-CD7E-EF40-A867-B99AEA735984}"/>
              </a:ext>
            </a:extLst>
          </p:cNvPr>
          <p:cNvSpPr/>
          <p:nvPr/>
        </p:nvSpPr>
        <p:spPr>
          <a:xfrm>
            <a:off x="2976215" y="1019493"/>
            <a:ext cx="37676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</a:rPr>
              <a:t>Architectural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restitution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7FF8EFE8-9B7A-8C47-BA22-1CD9BBA35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80120" y="2251869"/>
            <a:ext cx="4332503" cy="2852936"/>
          </a:xfrm>
          <a:prstGeom prst="rect">
            <a:avLst/>
          </a:prstGeom>
        </p:spPr>
      </p:pic>
      <p:pic>
        <p:nvPicPr>
          <p:cNvPr id="6" name="Imagen 3">
            <a:extLst>
              <a:ext uri="{FF2B5EF4-FFF2-40B4-BE49-F238E27FC236}">
                <a16:creationId xmlns:a16="http://schemas.microsoft.com/office/drawing/2014/main" xmlns="" id="{70784616-28A8-DE42-A8EF-7696FC62DE3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-541" b="-290"/>
          <a:stretch/>
        </p:blipFill>
        <p:spPr>
          <a:xfrm>
            <a:off x="4860032" y="2226717"/>
            <a:ext cx="4105396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58987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A51B432F-CD7E-EF40-A867-B99AEA735984}"/>
              </a:ext>
            </a:extLst>
          </p:cNvPr>
          <p:cNvSpPr/>
          <p:nvPr/>
        </p:nvSpPr>
        <p:spPr>
          <a:xfrm>
            <a:off x="4486272" y="431086"/>
            <a:ext cx="40709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 err="1">
                <a:solidFill>
                  <a:srgbClr val="FF0000"/>
                </a:solidFill>
              </a:rPr>
              <a:t>Historiographical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research</a:t>
            </a:r>
            <a:endParaRPr lang="es-ES" sz="2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324544" y="2130506"/>
            <a:ext cx="10047215" cy="5474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232282" y="1593268"/>
            <a:ext cx="2859998" cy="4139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1159900">
            <a:off x="4910191" y="1652515"/>
            <a:ext cx="3302818" cy="4780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Imagen 2">
            <a:extLst>
              <a:ext uri="{FF2B5EF4-FFF2-40B4-BE49-F238E27FC236}">
                <a16:creationId xmlns:a16="http://schemas.microsoft.com/office/drawing/2014/main" xmlns="" id="{4FD731A8-D26B-8F49-AC84-114BCC7D16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>
          <a:xfrm>
            <a:off x="3635896" y="3383501"/>
            <a:ext cx="4381663" cy="3285859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20954697">
            <a:off x="641935" y="1120068"/>
            <a:ext cx="3827671" cy="542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25411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-60609" y="3334871"/>
            <a:ext cx="5784737" cy="3523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Imagen 1">
            <a:extLst>
              <a:ext uri="{FF2B5EF4-FFF2-40B4-BE49-F238E27FC236}">
                <a16:creationId xmlns:a16="http://schemas.microsoft.com/office/drawing/2014/main" xmlns="" id="{1066D790-E327-7C41-B641-511B34AF1C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6512" y="0"/>
            <a:ext cx="5040560" cy="33507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69B39F5F-F175-8C49-97D3-BE566433A72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749139" y="3334871"/>
            <a:ext cx="6499899" cy="3510074"/>
          </a:xfrm>
          <a:prstGeom prst="rect">
            <a:avLst/>
          </a:prstGeom>
        </p:spPr>
      </p:pic>
      <p:sp>
        <p:nvSpPr>
          <p:cNvPr id="6" name="Rectángulo 2">
            <a:extLst>
              <a:ext uri="{FF2B5EF4-FFF2-40B4-BE49-F238E27FC236}">
                <a16:creationId xmlns:a16="http://schemas.microsoft.com/office/drawing/2014/main" xmlns="" id="{A51B432F-CD7E-EF40-A867-B99AEA735984}"/>
              </a:ext>
            </a:extLst>
          </p:cNvPr>
          <p:cNvSpPr/>
          <p:nvPr/>
        </p:nvSpPr>
        <p:spPr>
          <a:xfrm>
            <a:off x="5726014" y="980728"/>
            <a:ext cx="26624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800" b="1" dirty="0">
                <a:solidFill>
                  <a:srgbClr val="FF0000"/>
                </a:solidFill>
              </a:rPr>
              <a:t>A </a:t>
            </a:r>
            <a:r>
              <a:rPr lang="es-ES" sz="2800" b="1" dirty="0" err="1">
                <a:solidFill>
                  <a:srgbClr val="FF0000"/>
                </a:solidFill>
              </a:rPr>
              <a:t>multiscale</a:t>
            </a:r>
            <a:r>
              <a:rPr lang="es-ES" sz="2800" b="1" dirty="0">
                <a:solidFill>
                  <a:srgbClr val="FF0000"/>
                </a:solidFill>
              </a:rPr>
              <a:t> </a:t>
            </a:r>
            <a:r>
              <a:rPr lang="es-ES" sz="2800" b="1" dirty="0" err="1">
                <a:solidFill>
                  <a:srgbClr val="FF0000"/>
                </a:solidFill>
              </a:rPr>
              <a:t>approach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8" name="Rectángulo 2">
            <a:extLst>
              <a:ext uri="{FF2B5EF4-FFF2-40B4-BE49-F238E27FC236}">
                <a16:creationId xmlns:a16="http://schemas.microsoft.com/office/drawing/2014/main" xmlns="" id="{A51B432F-CD7E-EF40-A867-B99AEA735984}"/>
              </a:ext>
            </a:extLst>
          </p:cNvPr>
          <p:cNvSpPr/>
          <p:nvPr/>
        </p:nvSpPr>
        <p:spPr>
          <a:xfrm>
            <a:off x="5199716" y="2708920"/>
            <a:ext cx="4916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city</a:t>
            </a:r>
            <a:r>
              <a:rPr lang="es-ES" sz="2400" dirty="0"/>
              <a:t> , </a:t>
            </a:r>
            <a:r>
              <a:rPr lang="es-ES" sz="2400" dirty="0" err="1"/>
              <a:t>the</a:t>
            </a:r>
            <a:r>
              <a:rPr lang="es-ES" sz="2400" dirty="0"/>
              <a:t> global… </a:t>
            </a:r>
          </a:p>
        </p:txBody>
      </p:sp>
    </p:spTree>
    <p:extLst>
      <p:ext uri="{BB962C8B-B14F-4D97-AF65-F5344CB8AC3E}">
        <p14:creationId xmlns:p14="http://schemas.microsoft.com/office/powerpoint/2010/main" xmlns="" val="21062023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9AD33730-2BA1-D34B-8EAF-B13365BD7BA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88024" y="628161"/>
            <a:ext cx="3957391" cy="29448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D5216BF8-A4B0-7345-91EC-623FF0CEA40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5548" y="628161"/>
            <a:ext cx="4036856" cy="280083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507DC20F-977F-3E42-A60E-4BFAF20612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65548" y="3672576"/>
            <a:ext cx="4036856" cy="302764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3A2B5F85-F683-9E42-A31B-68BE2C5B47B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804538" y="3672576"/>
            <a:ext cx="3940877" cy="3027641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A90303B9-E450-754A-9D39-1C009C302A1E}"/>
              </a:ext>
            </a:extLst>
          </p:cNvPr>
          <p:cNvSpPr txBox="1"/>
          <p:nvPr/>
        </p:nvSpPr>
        <p:spPr>
          <a:xfrm>
            <a:off x="465548" y="3193745"/>
            <a:ext cx="4036856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1929-1952, </a:t>
            </a:r>
            <a:r>
              <a:rPr lang="es-ES" dirty="0" err="1"/>
              <a:t>Shortage</a:t>
            </a:r>
            <a:endParaRPr lang="es-ES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03B19BCB-0217-694B-B551-F7B742EB75EB}"/>
              </a:ext>
            </a:extLst>
          </p:cNvPr>
          <p:cNvSpPr txBox="1"/>
          <p:nvPr/>
        </p:nvSpPr>
        <p:spPr>
          <a:xfrm>
            <a:off x="4788024" y="3212976"/>
            <a:ext cx="395739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1953-1974, </a:t>
            </a:r>
            <a:r>
              <a:rPr lang="es-ES" dirty="0" err="1"/>
              <a:t>Developmentalism</a:t>
            </a:r>
            <a:endParaRPr lang="es-ES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xmlns="" id="{DB86DB27-0DF9-0F44-96DF-719915EEFECB}"/>
              </a:ext>
            </a:extLst>
          </p:cNvPr>
          <p:cNvSpPr txBox="1"/>
          <p:nvPr/>
        </p:nvSpPr>
        <p:spPr>
          <a:xfrm>
            <a:off x="465548" y="6363494"/>
            <a:ext cx="4036856" cy="37787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1975-1993, </a:t>
            </a:r>
            <a:r>
              <a:rPr lang="es-ES" dirty="0" err="1"/>
              <a:t>Renovation</a:t>
            </a:r>
            <a:endParaRPr lang="es-ES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xmlns="" id="{C30DCD47-56E8-7646-B4FA-44721BAAFFBC}"/>
              </a:ext>
            </a:extLst>
          </p:cNvPr>
          <p:cNvSpPr txBox="1"/>
          <p:nvPr/>
        </p:nvSpPr>
        <p:spPr>
          <a:xfrm>
            <a:off x="4788024" y="6372036"/>
            <a:ext cx="396044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1994-2010, </a:t>
            </a:r>
            <a:r>
              <a:rPr lang="es-ES" dirty="0" err="1"/>
              <a:t>Reframing</a:t>
            </a:r>
            <a:endParaRPr lang="es-ES" dirty="0"/>
          </a:p>
        </p:txBody>
      </p:sp>
      <p:sp>
        <p:nvSpPr>
          <p:cNvPr id="14" name="Rectángulo 2">
            <a:extLst>
              <a:ext uri="{FF2B5EF4-FFF2-40B4-BE49-F238E27FC236}">
                <a16:creationId xmlns:a16="http://schemas.microsoft.com/office/drawing/2014/main" xmlns="" id="{A51B432F-CD7E-EF40-A867-B99AEA735984}"/>
              </a:ext>
            </a:extLst>
          </p:cNvPr>
          <p:cNvSpPr/>
          <p:nvPr/>
        </p:nvSpPr>
        <p:spPr>
          <a:xfrm>
            <a:off x="4695660" y="116632"/>
            <a:ext cx="49169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400" dirty="0"/>
              <a:t>…and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neighbourhood</a:t>
            </a:r>
            <a:endParaRPr lang="es-ES" sz="2400" dirty="0"/>
          </a:p>
        </p:txBody>
      </p:sp>
    </p:spTree>
    <p:extLst>
      <p:ext uri="{BB962C8B-B14F-4D97-AF65-F5344CB8AC3E}">
        <p14:creationId xmlns:p14="http://schemas.microsoft.com/office/powerpoint/2010/main" xmlns="" val="1822349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0A82378E-5002-6540-96D5-B2FCCE979917}"/>
              </a:ext>
            </a:extLst>
          </p:cNvPr>
          <p:cNvSpPr txBox="1"/>
          <p:nvPr/>
        </p:nvSpPr>
        <p:spPr>
          <a:xfrm>
            <a:off x="61156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ca-E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Compilation</a:t>
            </a:r>
            <a:r>
              <a:rPr lang="ca-E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ca-E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sources</a:t>
            </a:r>
            <a:endParaRPr lang="ca-ES" sz="28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n 1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xmlns="" id="{095AEB1D-8DF7-014B-8C59-DB78190BC26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145460" y="1017318"/>
            <a:ext cx="9289460" cy="51088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3064944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56CB57C1-1A58-614E-8624-039FE5A045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2553"/>
          <a:stretch/>
        </p:blipFill>
        <p:spPr bwMode="auto">
          <a:xfrm>
            <a:off x="-1" y="884422"/>
            <a:ext cx="4936837" cy="6144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8D7805DE-8DE0-5D4C-8F37-22719448945A}"/>
              </a:ext>
            </a:extLst>
          </p:cNvPr>
          <p:cNvSpPr txBox="1"/>
          <p:nvPr/>
        </p:nvSpPr>
        <p:spPr>
          <a:xfrm>
            <a:off x="0" y="7893496"/>
            <a:ext cx="729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/>
              <a:t>…</a:t>
            </a:r>
            <a:r>
              <a:rPr lang="es-ES" sz="2400" dirty="0" err="1"/>
              <a:t>with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contribution</a:t>
            </a:r>
            <a:r>
              <a:rPr lang="es-ES" sz="2400" dirty="0"/>
              <a:t> of </a:t>
            </a:r>
            <a:r>
              <a:rPr lang="es-ES" sz="2400" dirty="0" err="1"/>
              <a:t>citizens</a:t>
            </a:r>
            <a:endParaRPr lang="es-ES" sz="24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D979D6FF-EA50-D847-8BDF-531887B6DA7F}"/>
              </a:ext>
            </a:extLst>
          </p:cNvPr>
          <p:cNvSpPr txBox="1"/>
          <p:nvPr/>
        </p:nvSpPr>
        <p:spPr>
          <a:xfrm>
            <a:off x="-2340768" y="-2865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ca-E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Collecting</a:t>
            </a:r>
            <a:r>
              <a:rPr lang="ca-E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a-ES" sz="2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ca-ES" sz="2800" b="1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a-ES" sz="2800" b="1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city</a:t>
            </a:r>
            <a:endParaRPr lang="ca-ES" sz="2800" b="1" kern="1200" dirty="0">
              <a:solidFill>
                <a:srgbClr val="FF000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EC5DF75-0EF3-9042-9A28-9009180CB28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35206" y="84376"/>
            <a:ext cx="4060180" cy="370466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48E782A7-1F4C-AF4F-BB43-9ABD104E600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135206" y="4268530"/>
            <a:ext cx="4074067" cy="2589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3778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2D28C4D6-C223-9546-836D-3D95EA56B015}"/>
              </a:ext>
            </a:extLst>
          </p:cNvPr>
          <p:cNvSpPr txBox="1"/>
          <p:nvPr/>
        </p:nvSpPr>
        <p:spPr>
          <a:xfrm>
            <a:off x="6228184" y="318074"/>
            <a:ext cx="2746648" cy="1220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ca-ES" sz="2400" dirty="0" err="1">
                <a:latin typeface="+mj-lt"/>
                <a:ea typeface="+mj-ea"/>
                <a:cs typeface="+mj-cs"/>
              </a:rPr>
              <a:t>Raising</a:t>
            </a:r>
            <a:r>
              <a:rPr lang="ca-ES" sz="2400" dirty="0">
                <a:latin typeface="+mj-lt"/>
                <a:ea typeface="+mj-ea"/>
                <a:cs typeface="+mj-cs"/>
              </a:rPr>
              <a:t> </a:t>
            </a:r>
            <a:r>
              <a:rPr lang="ca-ES" sz="2400" dirty="0" err="1">
                <a:latin typeface="+mj-lt"/>
                <a:ea typeface="+mj-ea"/>
                <a:cs typeface="+mj-cs"/>
              </a:rPr>
              <a:t>awareness</a:t>
            </a:r>
            <a:endParaRPr lang="ca-ES" sz="24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xmlns="" id="{DCEA60E6-4FCB-DA44-B8D9-915FBFFB8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82625" y="1494810"/>
            <a:ext cx="7237782" cy="3518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E04C8A32-057C-2441-9A66-B2F5A2A3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807" y="1494810"/>
            <a:ext cx="9163482" cy="4454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71874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9866BE0C-6BB5-894A-9649-252F254AD8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F1EEA0DD-498A-9D49-914A-3149F6F89CE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1080120"/>
            <a:ext cx="3707903" cy="2780928"/>
          </a:xfrm>
          <a:prstGeom prst="rect">
            <a:avLst/>
          </a:prstGeom>
        </p:spPr>
      </p:pic>
      <p:pic>
        <p:nvPicPr>
          <p:cNvPr id="5" name="Imagen 2">
            <a:extLst>
              <a:ext uri="{FF2B5EF4-FFF2-40B4-BE49-F238E27FC236}">
                <a16:creationId xmlns:a16="http://schemas.microsoft.com/office/drawing/2014/main" xmlns="" id="{4FD731A8-D26B-8F49-AC84-114BCC7D16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b="-1"/>
          <a:stretch/>
        </p:blipFill>
        <p:spPr>
          <a:xfrm>
            <a:off x="-17165" y="3967781"/>
            <a:ext cx="3693955" cy="2770139"/>
          </a:xfrm>
          <a:prstGeom prst="rect">
            <a:avLst/>
          </a:prstGeom>
          <a:noFill/>
        </p:spPr>
      </p:pic>
      <p:sp>
        <p:nvSpPr>
          <p:cNvPr id="6" name="CuadroTexto 4">
            <a:extLst>
              <a:ext uri="{FF2B5EF4-FFF2-40B4-BE49-F238E27FC236}">
                <a16:creationId xmlns:a16="http://schemas.microsoft.com/office/drawing/2014/main" xmlns="" id="{0A82378E-5002-6540-96D5-B2FCCE979917}"/>
              </a:ext>
            </a:extLst>
          </p:cNvPr>
          <p:cNvSpPr txBox="1"/>
          <p:nvPr/>
        </p:nvSpPr>
        <p:spPr>
          <a:xfrm>
            <a:off x="211914" y="285750"/>
            <a:ext cx="3235796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ca-E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Collecting</a:t>
            </a:r>
            <a:r>
              <a:rPr lang="ca-E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a-E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ca-E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  <a:r>
              <a:rPr lang="ca-ES" sz="2800" b="1" kern="1200" dirty="0" err="1">
                <a:solidFill>
                  <a:srgbClr val="FF0000"/>
                </a:solidFill>
                <a:latin typeface="+mj-lt"/>
                <a:ea typeface="+mj-ea"/>
                <a:cs typeface="+mj-cs"/>
              </a:rPr>
              <a:t>city</a:t>
            </a:r>
            <a:r>
              <a:rPr lang="ca-ES" sz="2800" b="1" kern="12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2890317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00108"/>
          </a:xfrm>
        </p:spPr>
        <p:txBody>
          <a:bodyPr>
            <a:noAutofit/>
          </a:bodyPr>
          <a:lstStyle/>
          <a:p>
            <a:r>
              <a:rPr lang="es-ES" sz="4000" dirty="0" err="1" smtClean="0"/>
              <a:t>Strategic</a:t>
            </a:r>
            <a:r>
              <a:rPr lang="es-ES" sz="4000" dirty="0" smtClean="0"/>
              <a:t> </a:t>
            </a:r>
            <a:r>
              <a:rPr lang="es-ES" sz="4000" dirty="0" err="1" smtClean="0"/>
              <a:t>spaces</a:t>
            </a:r>
            <a:r>
              <a:rPr lang="es-ES" sz="4000" dirty="0" smtClean="0"/>
              <a:t>: A </a:t>
            </a:r>
            <a:r>
              <a:rPr lang="es-ES" sz="4000" dirty="0" err="1" smtClean="0"/>
              <a:t>city</a:t>
            </a:r>
            <a:r>
              <a:rPr lang="es-ES" sz="4000" dirty="0" smtClean="0"/>
              <a:t> </a:t>
            </a:r>
            <a:r>
              <a:rPr lang="es-ES" sz="4000" dirty="0" err="1" smtClean="0"/>
              <a:t>museum</a:t>
            </a:r>
            <a:r>
              <a:rPr lang="es-ES" sz="4000" dirty="0" smtClean="0"/>
              <a:t> in </a:t>
            </a:r>
            <a:r>
              <a:rPr lang="es-ES" sz="4000" dirty="0" err="1" smtClean="0"/>
              <a:t>the</a:t>
            </a:r>
            <a:r>
              <a:rPr lang="es-ES" sz="4000" dirty="0" smtClean="0"/>
              <a:t> </a:t>
            </a:r>
            <a:r>
              <a:rPr lang="es-ES" sz="4000" dirty="0" err="1" smtClean="0"/>
              <a:t>city</a:t>
            </a:r>
            <a:r>
              <a:rPr lang="es-ES" sz="4000" dirty="0" smtClean="0"/>
              <a:t>,  in 15 places </a:t>
            </a:r>
            <a:r>
              <a:rPr lang="es-ES" sz="4000" dirty="0" err="1" smtClean="0"/>
              <a:t>containing</a:t>
            </a:r>
            <a:r>
              <a:rPr lang="es-ES" sz="4000" dirty="0" smtClean="0"/>
              <a:t> 55 </a:t>
            </a:r>
            <a:r>
              <a:rPr lang="es-ES" sz="4000" dirty="0" err="1" smtClean="0"/>
              <a:t>museum</a:t>
            </a:r>
            <a:r>
              <a:rPr lang="es-ES" sz="4000" dirty="0" smtClean="0"/>
              <a:t> </a:t>
            </a:r>
            <a:r>
              <a:rPr lang="es-ES" sz="4000" dirty="0" err="1" smtClean="0"/>
              <a:t>rooms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1214422"/>
            <a:ext cx="7788083" cy="56435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1300CB4-BDAA-8146-9165-A51576C384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436096" y="1065475"/>
            <a:ext cx="3477208" cy="3114795"/>
          </a:xfrm>
          <a:prstGeom prst="rect">
            <a:avLst/>
          </a:prstGeom>
        </p:spPr>
      </p:pic>
      <p:pic>
        <p:nvPicPr>
          <p:cNvPr id="4" name="Imagen 1">
            <a:extLst>
              <a:ext uri="{FF2B5EF4-FFF2-40B4-BE49-F238E27FC236}">
                <a16:creationId xmlns:a16="http://schemas.microsoft.com/office/drawing/2014/main" xmlns="" id="{1D583CF7-AC6A-CB4A-9A99-556DAB66B6D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-4304"/>
          <a:stretch/>
        </p:blipFill>
        <p:spPr>
          <a:xfrm>
            <a:off x="-2" y="-315416"/>
            <a:ext cx="5135523" cy="717341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36096" y="4352237"/>
            <a:ext cx="3477208" cy="231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EF90F91F-C0AD-AC4B-8E7A-36425536469B}"/>
              </a:ext>
            </a:extLst>
          </p:cNvPr>
          <p:cNvSpPr txBox="1"/>
          <p:nvPr/>
        </p:nvSpPr>
        <p:spPr>
          <a:xfrm>
            <a:off x="5364088" y="303039"/>
            <a:ext cx="3731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 err="1">
                <a:solidFill>
                  <a:srgbClr val="FF0000"/>
                </a:solidFill>
              </a:rPr>
              <a:t>Archaeological</a:t>
            </a:r>
            <a:r>
              <a:rPr lang="es-ES" sz="2400" b="1" dirty="0">
                <a:solidFill>
                  <a:srgbClr val="FF0000"/>
                </a:solidFill>
              </a:rPr>
              <a:t> </a:t>
            </a:r>
            <a:r>
              <a:rPr lang="es-ES" sz="2400" b="1" dirty="0" err="1">
                <a:solidFill>
                  <a:srgbClr val="FF0000"/>
                </a:solidFill>
              </a:rPr>
              <a:t>monitoring</a:t>
            </a:r>
            <a:endParaRPr lang="es-E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796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421799B4-FCEC-8D4D-A6C2-3B00866F2A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0" y="1124744"/>
            <a:ext cx="9144000" cy="573325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57E4AF60-1814-F645-9230-C0C405CE0254}"/>
              </a:ext>
            </a:extLst>
          </p:cNvPr>
          <p:cNvSpPr txBox="1"/>
          <p:nvPr/>
        </p:nvSpPr>
        <p:spPr>
          <a:xfrm>
            <a:off x="3203848" y="332656"/>
            <a:ext cx="94330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rgbClr val="FF0000"/>
                </a:solidFill>
              </a:rPr>
              <a:t>Co-</a:t>
            </a:r>
            <a:r>
              <a:rPr lang="es-ES" sz="2800" b="1" dirty="0" err="1">
                <a:solidFill>
                  <a:srgbClr val="FF0000"/>
                </a:solidFill>
              </a:rPr>
              <a:t>responsibility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84438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 new </a:t>
            </a:r>
            <a:r>
              <a:rPr lang="es-ES" dirty="0" err="1" smtClean="0"/>
              <a:t>conception</a:t>
            </a:r>
            <a:r>
              <a:rPr lang="es-ES" dirty="0" smtClean="0"/>
              <a:t> of cultural </a:t>
            </a:r>
            <a:r>
              <a:rPr lang="es-ES" dirty="0" err="1" smtClean="0"/>
              <a:t>polarities</a:t>
            </a:r>
            <a:r>
              <a:rPr lang="es-ES" dirty="0" smtClean="0"/>
              <a:t>: </a:t>
            </a:r>
            <a:r>
              <a:rPr lang="es-ES" dirty="0" err="1" smtClean="0"/>
              <a:t>Public-comunitarian</a:t>
            </a:r>
            <a:r>
              <a:rPr lang="es-ES" dirty="0" smtClean="0"/>
              <a:t> </a:t>
            </a:r>
            <a:r>
              <a:rPr lang="es-ES" dirty="0" err="1" smtClean="0"/>
              <a:t>management</a:t>
            </a:r>
            <a:endParaRPr lang="es-ES" dirty="0"/>
          </a:p>
        </p:txBody>
      </p:sp>
      <p:pic>
        <p:nvPicPr>
          <p:cNvPr id="5" name="4 Marcador de contenido" descr="Screenshot 2021-06-06 at 08-58-08 untitled - urbanstrategic pdf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50000" t="12849" r="17882" b="16377"/>
          <a:stretch>
            <a:fillRect/>
          </a:stretch>
        </p:blipFill>
        <p:spPr>
          <a:xfrm>
            <a:off x="1785918" y="1500174"/>
            <a:ext cx="5526078" cy="5143512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376" y="1080753"/>
            <a:ext cx="8885119" cy="566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43006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0" y="1"/>
            <a:ext cx="9144000" cy="4031873"/>
          </a:xfrm>
          <a:prstGeom prst="rect">
            <a:avLst/>
          </a:prstGeom>
          <a:solidFill>
            <a:srgbClr val="CCCCFF"/>
          </a:solidFill>
        </p:spPr>
        <p:txBody>
          <a:bodyPr wrap="square">
            <a:spAutoFit/>
          </a:bodyPr>
          <a:lstStyle/>
          <a:p>
            <a:r>
              <a:rPr lang="en-GB" sz="2800" cap="small" dirty="0" smtClean="0">
                <a:solidFill>
                  <a:srgbClr val="FF0000"/>
                </a:solidFill>
                <a:latin typeface="Calibri" pitchFamily="34" charset="0"/>
              </a:rPr>
              <a:t>The Barcelona Declaration Principles</a:t>
            </a:r>
            <a:r>
              <a:rPr lang="en-GB" sz="2800" cap="small" dirty="0" smtClean="0">
                <a:solidFill>
                  <a:srgbClr val="FF0000"/>
                </a:solidFill>
                <a:latin typeface="Calibri" pitchFamily="34" charset="0"/>
              </a:rPr>
              <a:t>…</a:t>
            </a:r>
            <a:endParaRPr lang="en-GB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Cities bear a 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unique urban history, tradition and culture. They also are places of creativity,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 innovation and change, crucial aspects for the future.</a:t>
            </a:r>
          </a:p>
          <a:p>
            <a:endParaRPr lang="en-GB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City Museums:  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aim to play a key role by favouring civic dialogue, provoking unpredictable opinions and emotions. </a:t>
            </a:r>
          </a:p>
          <a:p>
            <a:endParaRPr lang="en-GB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As places visited by residents and tourists alike, they reflect on the very concept of 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the city as a source of heritage and of future growth, to be cherished and shared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. </a:t>
            </a:r>
          </a:p>
          <a:p>
            <a:endParaRPr lang="en-GB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From this common ground, </a:t>
            </a:r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such museums can promote the role of cities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.</a:t>
            </a:r>
          </a:p>
          <a:p>
            <a:endParaRPr lang="en-GB" sz="1200" dirty="0" smtClean="0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en-GB" sz="2000" b="1" dirty="0" smtClean="0">
                <a:solidFill>
                  <a:srgbClr val="FF0000"/>
                </a:solidFill>
                <a:latin typeface="Calibri" pitchFamily="34" charset="0"/>
              </a:rPr>
              <a:t>The Barcelona Declaration </a:t>
            </a:r>
            <a:r>
              <a:rPr lang="en-GB" sz="2000" dirty="0" smtClean="0">
                <a:solidFill>
                  <a:srgbClr val="000000"/>
                </a:solidFill>
                <a:latin typeface="Calibri" pitchFamily="34" charset="0"/>
              </a:rPr>
              <a:t>intends to offer common profile delineation, with a main theme and object of study: cities and their citizens.</a:t>
            </a:r>
            <a:endParaRPr lang="en-GB" sz="200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1142976" y="4272677"/>
            <a:ext cx="270086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History and Heritage</a:t>
            </a:r>
          </a:p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Academic Platform</a:t>
            </a:r>
          </a:p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Urban Network</a:t>
            </a:r>
          </a:p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Educational Function</a:t>
            </a:r>
          </a:p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Meeting Point</a:t>
            </a:r>
          </a:p>
          <a:p>
            <a:r>
              <a:rPr lang="en-GB" dirty="0" err="1" smtClean="0">
                <a:solidFill>
                  <a:srgbClr val="FF0000"/>
                </a:solidFill>
                <a:latin typeface="Calibri" pitchFamily="34" charset="0"/>
              </a:rPr>
              <a:t>R+D+i</a:t>
            </a:r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 centres</a:t>
            </a:r>
          </a:p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Tourism</a:t>
            </a:r>
          </a:p>
          <a:p>
            <a:r>
              <a:rPr lang="en-GB" dirty="0" smtClean="0">
                <a:solidFill>
                  <a:srgbClr val="FF0000"/>
                </a:solidFill>
                <a:latin typeface="Calibri" pitchFamily="34" charset="0"/>
              </a:rPr>
              <a:t>City Museums and Identity</a:t>
            </a:r>
            <a:endParaRPr lang="en-GB" dirty="0" smtClean="0">
              <a:solidFill>
                <a:srgbClr val="000000"/>
              </a:solidFill>
              <a:latin typeface="Calibri" pitchFamily="34" charset="0"/>
            </a:endParaRPr>
          </a:p>
          <a:p>
            <a:endParaRPr lang="en-GB" dirty="0"/>
          </a:p>
        </p:txBody>
      </p:sp>
      <p:pic>
        <p:nvPicPr>
          <p:cNvPr id="5" name="4 Imagen" descr="Taipei-101-500x3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67286" y="4217462"/>
            <a:ext cx="3976714" cy="2640538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8143900" y="4286256"/>
            <a:ext cx="801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/>
              <a:t>Taipeh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1907161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ol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00013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GB" b="1" i="1" dirty="0" smtClean="0">
                <a:solidFill>
                  <a:schemeClr val="tx1"/>
                </a:solidFill>
              </a:rPr>
              <a:t/>
            </a:r>
            <a:br>
              <a:rPr lang="en-GB" b="1" i="1" dirty="0" smtClean="0">
                <a:solidFill>
                  <a:schemeClr val="tx1"/>
                </a:solidFill>
              </a:rPr>
            </a:br>
            <a:r>
              <a:rPr lang="en-GB" sz="3400" b="1" cap="all" dirty="0" smtClean="0">
                <a:solidFill>
                  <a:srgbClr val="FF0000"/>
                </a:solidFill>
              </a:rPr>
              <a:t>SO, </a:t>
            </a:r>
            <a:r>
              <a:rPr lang="en-GB" sz="3400" b="1" cap="all" dirty="0" err="1" smtClean="0">
                <a:solidFill>
                  <a:srgbClr val="FF0000"/>
                </a:solidFill>
              </a:rPr>
              <a:t>cITY</a:t>
            </a:r>
            <a:r>
              <a:rPr lang="en-GB" sz="3400" b="1" cap="all" dirty="0" smtClean="0">
                <a:solidFill>
                  <a:srgbClr val="FF0000"/>
                </a:solidFill>
              </a:rPr>
              <a:t> MUSEUMS </a:t>
            </a:r>
            <a:br>
              <a:rPr lang="en-GB" sz="3400" b="1" cap="all" dirty="0" smtClean="0">
                <a:solidFill>
                  <a:srgbClr val="FF0000"/>
                </a:solidFill>
              </a:rPr>
            </a:br>
            <a:r>
              <a:rPr lang="en-GB" sz="3400" b="1" cap="all" dirty="0" smtClean="0">
                <a:solidFill>
                  <a:srgbClr val="FF0000"/>
                </a:solidFill>
              </a:rPr>
              <a:t>AS Mirrors and gateways of cities CAN BE...</a:t>
            </a:r>
            <a:r>
              <a:rPr lang="en-GB" dirty="0" smtClean="0">
                <a:solidFill>
                  <a:srgbClr val="FF0000"/>
                </a:solidFill>
              </a:rPr>
              <a:t/>
            </a:r>
            <a:br>
              <a:rPr lang="en-GB" dirty="0" smtClean="0">
                <a:solidFill>
                  <a:srgbClr val="FF0000"/>
                </a:solidFill>
              </a:rPr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7171" name="Contenidor de contingut 2"/>
          <p:cNvSpPr>
            <a:spLocks noGrp="1"/>
          </p:cNvSpPr>
          <p:nvPr>
            <p:ph idx="1"/>
          </p:nvPr>
        </p:nvSpPr>
        <p:spPr>
          <a:xfrm>
            <a:off x="214282" y="1000108"/>
            <a:ext cx="8929718" cy="5715040"/>
          </a:xfrm>
          <a:solidFill>
            <a:srgbClr val="7030A0">
              <a:alpha val="21000"/>
            </a:srgbClr>
          </a:solidFill>
        </p:spPr>
        <p:txBody>
          <a:bodyPr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ca-ES" sz="2000" b="1" dirty="0" smtClean="0"/>
              <a:t>Research centres </a:t>
            </a:r>
            <a:r>
              <a:rPr lang="en-GB" altLang="ca-ES" sz="2000" dirty="0" smtClean="0"/>
              <a:t>on cities’ history and heritage, with significant connections in the academic world and with local scholarly associations.</a:t>
            </a:r>
            <a:endParaRPr lang="en-GB" altLang="ca-ES" sz="2000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ca-ES" sz="2000" b="1" dirty="0" smtClean="0"/>
              <a:t>A common home for knowledge</a:t>
            </a:r>
            <a:r>
              <a:rPr lang="en-GB" altLang="ca-ES" sz="2000" dirty="0" smtClean="0"/>
              <a:t>: research, heritage spaces, exhibitions and public outreach with varying interests in the general framework of urban history.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ca-ES" sz="2000" b="1" dirty="0" smtClean="0"/>
              <a:t>Creators of Collections and representative heritage spaces</a:t>
            </a:r>
            <a:r>
              <a:rPr lang="en-GB" altLang="ca-ES" sz="2000" dirty="0" smtClean="0"/>
              <a:t> belonging to the city as a whole and its residents.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ca-ES" sz="2000" b="1" dirty="0" smtClean="0"/>
              <a:t>A network of heritage &amp; history  meeting points throughout the city</a:t>
            </a:r>
            <a:r>
              <a:rPr lang="en-GB" altLang="ca-ES" sz="2000" dirty="0" smtClean="0"/>
              <a:t>, expressing the periphery, reweaving the centre and narrating the city. 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ca-ES" sz="2000" b="1" dirty="0" smtClean="0"/>
              <a:t>Institutions rooted in the city and open to the world</a:t>
            </a:r>
            <a:r>
              <a:rPr lang="en-GB" altLang="ca-ES" sz="2000" dirty="0" smtClean="0"/>
              <a:t>, with a historical perspective in the narrative of the metropolis and its heritage.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ca-ES" sz="2000" b="1" dirty="0" smtClean="0"/>
              <a:t>Civic laboratories</a:t>
            </a:r>
            <a:r>
              <a:rPr lang="en-GB" altLang="ca-ES" sz="2000" dirty="0" smtClean="0"/>
              <a:t> for residents, immigrants and tourists, a forum for the appropriation of the city. 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r>
              <a:rPr lang="en-GB" altLang="ca-ES" sz="2000" b="1" dirty="0" smtClean="0"/>
              <a:t>A top-class urban economic agent for the city</a:t>
            </a:r>
            <a:r>
              <a:rPr lang="en-GB" altLang="ca-ES" sz="2000" dirty="0" smtClean="0"/>
              <a:t>, in addition to </a:t>
            </a:r>
            <a:r>
              <a:rPr lang="en-GB" altLang="ca-ES" sz="2000" b="1" dirty="0" smtClean="0"/>
              <a:t>the visitor figures and revenues obtained by the museum.</a:t>
            </a:r>
          </a:p>
          <a:p>
            <a:pPr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</a:pPr>
            <a:endParaRPr lang="en-GB" altLang="ca-ES" sz="2000" dirty="0">
              <a:solidFill>
                <a:srgbClr val="000000"/>
              </a:solidFill>
            </a:endParaRPr>
          </a:p>
        </p:txBody>
      </p:sp>
      <p:sp>
        <p:nvSpPr>
          <p:cNvPr id="7172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10400" y="6381750"/>
            <a:ext cx="2133600" cy="47625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B3FFB4A-362F-45DF-BFF6-64676B757292}" type="slidenum">
              <a:rPr lang="en-GB" altLang="ca-ES" sz="1400" smtClean="0">
                <a:solidFill>
                  <a:srgbClr val="000000"/>
                </a:solidFill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ca-E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8428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EAC0BDF4-A0AE-CA43-A410-0A822CDC43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xmlns="" id="{16CC86FA-786F-134B-8399-0F4B569AE74B}"/>
              </a:ext>
            </a:extLst>
          </p:cNvPr>
          <p:cNvSpPr/>
          <p:nvPr/>
        </p:nvSpPr>
        <p:spPr>
          <a:xfrm>
            <a:off x="4523015" y="4343400"/>
            <a:ext cx="1257300" cy="1665514"/>
          </a:xfrm>
          <a:prstGeom prst="ellipse">
            <a:avLst/>
          </a:prstGeom>
          <a:noFill/>
          <a:ln w="88900"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xmlns="" val="3306040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3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page1image26345472">
            <a:extLst>
              <a:ext uri="{FF2B5EF4-FFF2-40B4-BE49-F238E27FC236}">
                <a16:creationId xmlns:a16="http://schemas.microsoft.com/office/drawing/2014/main" xmlns="" id="{EB7746DE-59A0-6B49-A7A9-E9CDB73DF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76275" cy="12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age1image26354112">
            <a:extLst>
              <a:ext uri="{FF2B5EF4-FFF2-40B4-BE49-F238E27FC236}">
                <a16:creationId xmlns:a16="http://schemas.microsoft.com/office/drawing/2014/main" xmlns="" id="{F5F4C605-CA24-8246-9637-8BC42BCB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6225" cy="5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age1image26356800">
            <a:extLst>
              <a:ext uri="{FF2B5EF4-FFF2-40B4-BE49-F238E27FC236}">
                <a16:creationId xmlns:a16="http://schemas.microsoft.com/office/drawing/2014/main" xmlns="" id="{C99EC3A9-27FB-3A4A-B764-AA3428BEC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48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age1image26346816">
            <a:extLst>
              <a:ext uri="{FF2B5EF4-FFF2-40B4-BE49-F238E27FC236}">
                <a16:creationId xmlns:a16="http://schemas.microsoft.com/office/drawing/2014/main" xmlns="" id="{EC4782AE-247B-924D-905A-4EDAD734A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52425" cy="88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page1image26350848">
            <a:extLst>
              <a:ext uri="{FF2B5EF4-FFF2-40B4-BE49-F238E27FC236}">
                <a16:creationId xmlns:a16="http://schemas.microsoft.com/office/drawing/2014/main" xmlns="" id="{00E1D0D9-362B-7542-97D7-6A30E92A4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52575" cy="25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F62C7533-6A54-5341-84B3-6CFD961355D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255642" y="444501"/>
            <a:ext cx="8632717" cy="5540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56594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3568</TotalTime>
  <Words>1726</Words>
  <Application>Microsoft Office PowerPoint</Application>
  <PresentationFormat>Presentación en pantalla (4:3)</PresentationFormat>
  <Paragraphs>161</Paragraphs>
  <Slides>31</Slides>
  <Notes>27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2" baseType="lpstr">
      <vt:lpstr>Tema de Office</vt:lpstr>
      <vt:lpstr>Los museos de ciudad:  metrópolis y barrios en red</vt:lpstr>
      <vt:lpstr>Los museos de ciudad:  metrópolis y barrios en red</vt:lpstr>
      <vt:lpstr>Strategic spaces: A city museum in the city,  in 15 places containing 55 museum rooms</vt:lpstr>
      <vt:lpstr>A new conception of cultural polarities: Public-comunitarian management</vt:lpstr>
      <vt:lpstr>Diapositiva 5</vt:lpstr>
      <vt:lpstr>Diapositiva 6</vt:lpstr>
      <vt:lpstr> SO, cITY MUSEUMS  AS Mirrors and gateways of cities CAN BE... 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Migration and social housing: Creating participatory projects with communities</vt:lpstr>
      <vt:lpstr>Diapositiva 18</vt:lpstr>
      <vt:lpstr>Diapositiva 19</vt:lpstr>
      <vt:lpstr>Diapositiva 20</vt:lpstr>
      <vt:lpstr>Comanagement model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city museum in strategic city planning</dc:title>
  <dc:creator>Gestión</dc:creator>
  <cp:lastModifiedBy>VB</cp:lastModifiedBy>
  <cp:revision>338</cp:revision>
  <dcterms:created xsi:type="dcterms:W3CDTF">2021-06-05T19:40:58Z</dcterms:created>
  <dcterms:modified xsi:type="dcterms:W3CDTF">2023-11-23T14:15:44Z</dcterms:modified>
</cp:coreProperties>
</file>