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800" r:id="rId3"/>
    <p:sldId id="847" r:id="rId4"/>
    <p:sldId id="811" r:id="rId5"/>
    <p:sldId id="846" r:id="rId6"/>
    <p:sldId id="835" r:id="rId7"/>
    <p:sldId id="834" r:id="rId8"/>
    <p:sldId id="840" r:id="rId9"/>
    <p:sldId id="845" r:id="rId10"/>
    <p:sldId id="842" r:id="rId11"/>
    <p:sldId id="780" r:id="rId12"/>
    <p:sldId id="259" r:id="rId13"/>
    <p:sldId id="837" r:id="rId14"/>
    <p:sldId id="258" r:id="rId15"/>
    <p:sldId id="841" r:id="rId16"/>
    <p:sldId id="260" r:id="rId17"/>
    <p:sldId id="827" r:id="rId18"/>
    <p:sldId id="854" r:id="rId19"/>
    <p:sldId id="855" r:id="rId20"/>
    <p:sldId id="856" r:id="rId21"/>
    <p:sldId id="857" r:id="rId22"/>
    <p:sldId id="843" r:id="rId23"/>
    <p:sldId id="804" r:id="rId24"/>
    <p:sldId id="844" r:id="rId25"/>
    <p:sldId id="828" r:id="rId26"/>
    <p:sldId id="808" r:id="rId27"/>
    <p:sldId id="262" r:id="rId28"/>
    <p:sldId id="781" r:id="rId29"/>
    <p:sldId id="812" r:id="rId30"/>
    <p:sldId id="790" r:id="rId31"/>
    <p:sldId id="801" r:id="rId32"/>
    <p:sldId id="787" r:id="rId33"/>
    <p:sldId id="852" r:id="rId34"/>
    <p:sldId id="791" r:id="rId35"/>
    <p:sldId id="792" r:id="rId36"/>
    <p:sldId id="793" r:id="rId37"/>
    <p:sldId id="849" r:id="rId38"/>
    <p:sldId id="794" r:id="rId39"/>
    <p:sldId id="807" r:id="rId40"/>
    <p:sldId id="795" r:id="rId41"/>
    <p:sldId id="853" r:id="rId42"/>
    <p:sldId id="797" r:id="rId43"/>
    <p:sldId id="796" r:id="rId44"/>
    <p:sldId id="850" r:id="rId45"/>
    <p:sldId id="851" r:id="rId46"/>
    <p:sldId id="848" r:id="rId47"/>
  </p:sldIdLst>
  <p:sldSz cx="12192000" cy="6858000"/>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4F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05" d="100"/>
          <a:sy n="105" d="100"/>
        </p:scale>
        <p:origin x="78"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2A2D-3D05-94D6-7CC0-CFDA63CDC6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ca-ES"/>
          </a:p>
        </p:txBody>
      </p:sp>
      <p:sp>
        <p:nvSpPr>
          <p:cNvPr id="3" name="Subtítulo 2">
            <a:extLst>
              <a:ext uri="{FF2B5EF4-FFF2-40B4-BE49-F238E27FC236}">
                <a16:creationId xmlns:a16="http://schemas.microsoft.com/office/drawing/2014/main" id="{31323A30-FD02-3DF9-37C0-C89D5DE91A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ca-ES"/>
          </a:p>
        </p:txBody>
      </p:sp>
      <p:sp>
        <p:nvSpPr>
          <p:cNvPr id="4" name="Marcador de fecha 3">
            <a:extLst>
              <a:ext uri="{FF2B5EF4-FFF2-40B4-BE49-F238E27FC236}">
                <a16:creationId xmlns:a16="http://schemas.microsoft.com/office/drawing/2014/main" id="{088B33FB-1272-89AB-B3A1-BB348E33A2F2}"/>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5" name="Marcador de pie de página 4">
            <a:extLst>
              <a:ext uri="{FF2B5EF4-FFF2-40B4-BE49-F238E27FC236}">
                <a16:creationId xmlns:a16="http://schemas.microsoft.com/office/drawing/2014/main" id="{0C32F0B8-2327-E10C-9743-EB6397EBC567}"/>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499F7F9B-6390-55B3-4619-01B84BDE8EE9}"/>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165569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94E1DF-C6DC-69C7-2672-F79127EC03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ca-ES"/>
          </a:p>
        </p:txBody>
      </p:sp>
      <p:sp>
        <p:nvSpPr>
          <p:cNvPr id="3" name="Marcador de posición de imagen 2">
            <a:extLst>
              <a:ext uri="{FF2B5EF4-FFF2-40B4-BE49-F238E27FC236}">
                <a16:creationId xmlns:a16="http://schemas.microsoft.com/office/drawing/2014/main" id="{6CCDABB4-76EF-C75B-DDEB-B4E4EA9D9B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Marcador de texto 3">
            <a:extLst>
              <a:ext uri="{FF2B5EF4-FFF2-40B4-BE49-F238E27FC236}">
                <a16:creationId xmlns:a16="http://schemas.microsoft.com/office/drawing/2014/main" id="{EE53EED1-9E45-6F13-6EA6-A71BDA5BF0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4401E21-B0B7-98B8-177E-73226180D691}"/>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6" name="Marcador de pie de página 5">
            <a:extLst>
              <a:ext uri="{FF2B5EF4-FFF2-40B4-BE49-F238E27FC236}">
                <a16:creationId xmlns:a16="http://schemas.microsoft.com/office/drawing/2014/main" id="{B8463E5A-0A2D-FD89-5342-EC2A26C7D3F0}"/>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7" name="Marcador de número de diapositiva 6">
            <a:extLst>
              <a:ext uri="{FF2B5EF4-FFF2-40B4-BE49-F238E27FC236}">
                <a16:creationId xmlns:a16="http://schemas.microsoft.com/office/drawing/2014/main" id="{9F3FC572-F752-E09D-158B-2D16AB2C9ABF}"/>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2037223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C998F5-1008-89B1-9FFB-E64B78C0CE14}"/>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0A46C4E8-F2F2-8E64-C143-292D4E92E1C6}"/>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FB84377D-DEBB-B3FE-A308-BD26EA8D9C4B}"/>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5" name="Marcador de pie de página 4">
            <a:extLst>
              <a:ext uri="{FF2B5EF4-FFF2-40B4-BE49-F238E27FC236}">
                <a16:creationId xmlns:a16="http://schemas.microsoft.com/office/drawing/2014/main" id="{0ACC857F-05D5-F0AA-0F12-A2046BF61ADD}"/>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AEBBAD1F-BFC9-AA1E-452B-CFB80C497D8C}"/>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2769742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0A889FA-AF2F-D737-C77D-5364FE277B27}"/>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85FF3F92-28AC-714E-557E-E86DCF5D5061}"/>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0D5783B6-FA71-C1B7-4F04-9677AFC9F18D}"/>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5" name="Marcador de pie de página 4">
            <a:extLst>
              <a:ext uri="{FF2B5EF4-FFF2-40B4-BE49-F238E27FC236}">
                <a16:creationId xmlns:a16="http://schemas.microsoft.com/office/drawing/2014/main" id="{74E784CB-5F03-E155-9FC9-452E719CB46C}"/>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AC75E422-3C8F-ED57-6065-1544CD000463}"/>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408315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27997-EFE1-CA7A-276F-B055482BB2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ca-ES"/>
          </a:p>
        </p:txBody>
      </p:sp>
      <p:sp>
        <p:nvSpPr>
          <p:cNvPr id="3" name="Subtítulo 2">
            <a:extLst>
              <a:ext uri="{FF2B5EF4-FFF2-40B4-BE49-F238E27FC236}">
                <a16:creationId xmlns:a16="http://schemas.microsoft.com/office/drawing/2014/main" id="{8419EB7A-911F-4077-26E0-852FD68382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ca-ES"/>
          </a:p>
        </p:txBody>
      </p:sp>
      <p:sp>
        <p:nvSpPr>
          <p:cNvPr id="4" name="Marcador de fecha 3">
            <a:extLst>
              <a:ext uri="{FF2B5EF4-FFF2-40B4-BE49-F238E27FC236}">
                <a16:creationId xmlns:a16="http://schemas.microsoft.com/office/drawing/2014/main" id="{7C97E3F5-1F35-1F3D-BE53-1B9EECF9F01A}"/>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5" name="Marcador de pie de página 4">
            <a:extLst>
              <a:ext uri="{FF2B5EF4-FFF2-40B4-BE49-F238E27FC236}">
                <a16:creationId xmlns:a16="http://schemas.microsoft.com/office/drawing/2014/main" id="{F3EF524B-D984-FE17-42EA-7FD1D902B690}"/>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E7720247-2ED5-4664-B702-1DDA0978C075}"/>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2872673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3F2ED0-F791-6648-052C-996E73E1F702}"/>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3A549449-CD99-A4D1-73E8-D114E8EA737F}"/>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6EA8F6CC-A630-8349-66B3-DCB81B35B185}"/>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5" name="Marcador de pie de página 4">
            <a:extLst>
              <a:ext uri="{FF2B5EF4-FFF2-40B4-BE49-F238E27FC236}">
                <a16:creationId xmlns:a16="http://schemas.microsoft.com/office/drawing/2014/main" id="{777BAF51-25F6-DD04-4D36-1BF1F8C4791D}"/>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3A0FFBE1-FEB0-A612-CA9A-62F1B316FBBC}"/>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1571356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662EED-AE85-6574-2890-8F46F7CE783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438F21B7-8C68-B60D-31EE-70F7A90A74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468AA48-8F64-C83D-A7EC-00A3404E69B1}"/>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5" name="Marcador de pie de página 4">
            <a:extLst>
              <a:ext uri="{FF2B5EF4-FFF2-40B4-BE49-F238E27FC236}">
                <a16:creationId xmlns:a16="http://schemas.microsoft.com/office/drawing/2014/main" id="{F50846D6-BCFD-294B-2DE8-CBCA9DEBF7DB}"/>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27084222-8D9C-28B9-7D7A-6E8134DA0905}"/>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1129585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454AA-27D0-7A02-6EF9-051A7EDE988C}"/>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8D49A0F8-D23A-A369-1FED-5535716A5A06}"/>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contenido 3">
            <a:extLst>
              <a:ext uri="{FF2B5EF4-FFF2-40B4-BE49-F238E27FC236}">
                <a16:creationId xmlns:a16="http://schemas.microsoft.com/office/drawing/2014/main" id="{C0BCF1DD-6EBC-5F8A-0296-F7E14CE1F2D4}"/>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fecha 4">
            <a:extLst>
              <a:ext uri="{FF2B5EF4-FFF2-40B4-BE49-F238E27FC236}">
                <a16:creationId xmlns:a16="http://schemas.microsoft.com/office/drawing/2014/main" id="{D358CC15-1DC6-BFBC-6A32-BF8CBAFDA90A}"/>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6" name="Marcador de pie de página 5">
            <a:extLst>
              <a:ext uri="{FF2B5EF4-FFF2-40B4-BE49-F238E27FC236}">
                <a16:creationId xmlns:a16="http://schemas.microsoft.com/office/drawing/2014/main" id="{939FB942-4241-4ABF-25F3-38E83A578C69}"/>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7" name="Marcador de número de diapositiva 6">
            <a:extLst>
              <a:ext uri="{FF2B5EF4-FFF2-40B4-BE49-F238E27FC236}">
                <a16:creationId xmlns:a16="http://schemas.microsoft.com/office/drawing/2014/main" id="{62742D55-089A-5EAC-D793-4BA823E1C756}"/>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295648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42AFA-F74F-9E3F-7D29-FCA918A06A75}"/>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1171695A-657E-D4CA-03E8-C35120AE27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79BA776-BEE8-EDB0-AD40-870A50929522}"/>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texto 4">
            <a:extLst>
              <a:ext uri="{FF2B5EF4-FFF2-40B4-BE49-F238E27FC236}">
                <a16:creationId xmlns:a16="http://schemas.microsoft.com/office/drawing/2014/main" id="{69AE0085-19BA-EC2E-1E28-18BD34C791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22F8630-9FA4-B5F5-2479-736BD7118C2F}"/>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Marcador de fecha 6">
            <a:extLst>
              <a:ext uri="{FF2B5EF4-FFF2-40B4-BE49-F238E27FC236}">
                <a16:creationId xmlns:a16="http://schemas.microsoft.com/office/drawing/2014/main" id="{3D4E1773-B123-917B-9C34-D365EDE47619}"/>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8" name="Marcador de pie de página 7">
            <a:extLst>
              <a:ext uri="{FF2B5EF4-FFF2-40B4-BE49-F238E27FC236}">
                <a16:creationId xmlns:a16="http://schemas.microsoft.com/office/drawing/2014/main" id="{3E72C351-C64E-A447-42E4-2DEE6919CE77}"/>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9" name="Marcador de número de diapositiva 8">
            <a:extLst>
              <a:ext uri="{FF2B5EF4-FFF2-40B4-BE49-F238E27FC236}">
                <a16:creationId xmlns:a16="http://schemas.microsoft.com/office/drawing/2014/main" id="{6F988728-D018-B615-3C35-46302033493D}"/>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1094369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6D92E2-3DE8-ED88-CEFE-4217288867F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fecha 2">
            <a:extLst>
              <a:ext uri="{FF2B5EF4-FFF2-40B4-BE49-F238E27FC236}">
                <a16:creationId xmlns:a16="http://schemas.microsoft.com/office/drawing/2014/main" id="{415EBCC2-2E20-2F78-C4D6-D99B7F14B626}"/>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4" name="Marcador de pie de página 3">
            <a:extLst>
              <a:ext uri="{FF2B5EF4-FFF2-40B4-BE49-F238E27FC236}">
                <a16:creationId xmlns:a16="http://schemas.microsoft.com/office/drawing/2014/main" id="{9E3ACEC2-2D5D-186F-A026-3BFAC6B5456D}"/>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5" name="Marcador de número de diapositiva 4">
            <a:extLst>
              <a:ext uri="{FF2B5EF4-FFF2-40B4-BE49-F238E27FC236}">
                <a16:creationId xmlns:a16="http://schemas.microsoft.com/office/drawing/2014/main" id="{F6A5F5B3-CA37-8E51-F94C-C9CFC52FED7E}"/>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3838064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15AD5FF-2F29-F649-8287-C344CCA9494C}"/>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3" name="Marcador de pie de página 2">
            <a:extLst>
              <a:ext uri="{FF2B5EF4-FFF2-40B4-BE49-F238E27FC236}">
                <a16:creationId xmlns:a16="http://schemas.microsoft.com/office/drawing/2014/main" id="{A266F23E-CA8C-D189-33AF-FE4AA85BA572}"/>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4" name="Marcador de número de diapositiva 3">
            <a:extLst>
              <a:ext uri="{FF2B5EF4-FFF2-40B4-BE49-F238E27FC236}">
                <a16:creationId xmlns:a16="http://schemas.microsoft.com/office/drawing/2014/main" id="{93C5010F-0074-1CBB-5D76-D15592073941}"/>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137007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68CCB-3969-E717-A7CF-9D27A9EBECC1}"/>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Tree>
    <p:extLst>
      <p:ext uri="{BB962C8B-B14F-4D97-AF65-F5344CB8AC3E}">
        <p14:creationId xmlns:p14="http://schemas.microsoft.com/office/powerpoint/2010/main" val="3443115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75DB1-7482-240E-539A-10F45835A0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23E59A6C-565B-0F36-3D2D-CA0A1C5F60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texto 3">
            <a:extLst>
              <a:ext uri="{FF2B5EF4-FFF2-40B4-BE49-F238E27FC236}">
                <a16:creationId xmlns:a16="http://schemas.microsoft.com/office/drawing/2014/main" id="{0B31B7D1-EC19-BDFD-DDF4-CBBEE486E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A91C484-DBC5-D3C3-B42C-843FA1FFB658}"/>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6" name="Marcador de pie de página 5">
            <a:extLst>
              <a:ext uri="{FF2B5EF4-FFF2-40B4-BE49-F238E27FC236}">
                <a16:creationId xmlns:a16="http://schemas.microsoft.com/office/drawing/2014/main" id="{ABD38CAB-536D-1735-0BD5-3011E1183FE4}"/>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7" name="Marcador de número de diapositiva 6">
            <a:extLst>
              <a:ext uri="{FF2B5EF4-FFF2-40B4-BE49-F238E27FC236}">
                <a16:creationId xmlns:a16="http://schemas.microsoft.com/office/drawing/2014/main" id="{28ADE607-5683-9575-4964-1EC03D630C8E}"/>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172776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AB8597-89D1-3663-7053-76E2CBB98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ca-ES"/>
          </a:p>
        </p:txBody>
      </p:sp>
      <p:sp>
        <p:nvSpPr>
          <p:cNvPr id="3" name="Marcador de posición de imagen 2">
            <a:extLst>
              <a:ext uri="{FF2B5EF4-FFF2-40B4-BE49-F238E27FC236}">
                <a16:creationId xmlns:a16="http://schemas.microsoft.com/office/drawing/2014/main" id="{39D70FC0-0F7F-7B6D-FE10-91575502EF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Marcador de texto 3">
            <a:extLst>
              <a:ext uri="{FF2B5EF4-FFF2-40B4-BE49-F238E27FC236}">
                <a16:creationId xmlns:a16="http://schemas.microsoft.com/office/drawing/2014/main" id="{94B711CC-1EB3-F0EA-6985-AC21CED710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EC923A-0231-F0D9-084B-D234F5B773E5}"/>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6" name="Marcador de pie de página 5">
            <a:extLst>
              <a:ext uri="{FF2B5EF4-FFF2-40B4-BE49-F238E27FC236}">
                <a16:creationId xmlns:a16="http://schemas.microsoft.com/office/drawing/2014/main" id="{88ABF9EE-D41B-A543-6BCB-EA50AA617E5D}"/>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7" name="Marcador de número de diapositiva 6">
            <a:extLst>
              <a:ext uri="{FF2B5EF4-FFF2-40B4-BE49-F238E27FC236}">
                <a16:creationId xmlns:a16="http://schemas.microsoft.com/office/drawing/2014/main" id="{5451C244-F63A-2DDD-91DE-D2901F8C799D}"/>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2388556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726B30-238D-27DE-F434-96B268D1F021}"/>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60843430-E389-AE07-359B-48B25766024C}"/>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5EE17E6A-5EF0-6E54-406F-E75CB7B6D2B5}"/>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5" name="Marcador de pie de página 4">
            <a:extLst>
              <a:ext uri="{FF2B5EF4-FFF2-40B4-BE49-F238E27FC236}">
                <a16:creationId xmlns:a16="http://schemas.microsoft.com/office/drawing/2014/main" id="{868748C6-7CEC-3D4E-1EDD-5CCAF9531522}"/>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330808A6-159A-111A-E1DB-3C1A1B2BD7DC}"/>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1237970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7AAB935-D546-C132-29AE-61A00327143E}"/>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ca-ES"/>
          </a:p>
        </p:txBody>
      </p:sp>
      <p:sp>
        <p:nvSpPr>
          <p:cNvPr id="3" name="Marcador de texto vertical 2">
            <a:extLst>
              <a:ext uri="{FF2B5EF4-FFF2-40B4-BE49-F238E27FC236}">
                <a16:creationId xmlns:a16="http://schemas.microsoft.com/office/drawing/2014/main" id="{5705C5C5-8719-C744-9786-7BF3A54666C5}"/>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ADFB53BC-9F08-E460-36B4-4FE78D86AF3F}"/>
              </a:ext>
            </a:extLst>
          </p:cNvPr>
          <p:cNvSpPr>
            <a:spLocks noGrp="1"/>
          </p:cNvSpPr>
          <p:nvPr>
            <p:ph type="dt" sz="half" idx="10"/>
          </p:nvPr>
        </p:nvSpPr>
        <p:spPr>
          <a:xfrm>
            <a:off x="838200" y="6356350"/>
            <a:ext cx="2743200" cy="365125"/>
          </a:xfrm>
          <a:prstGeom prst="rect">
            <a:avLst/>
          </a:prstGeom>
        </p:spPr>
        <p:txBody>
          <a:bodyPr/>
          <a:lstStyle/>
          <a:p>
            <a:fld id="{732B8E70-518A-47C2-857C-E84AD378F3C9}" type="datetimeFigureOut">
              <a:rPr lang="ca-ES" smtClean="0"/>
              <a:t>17/4/2024</a:t>
            </a:fld>
            <a:endParaRPr lang="ca-ES"/>
          </a:p>
        </p:txBody>
      </p:sp>
      <p:sp>
        <p:nvSpPr>
          <p:cNvPr id="5" name="Marcador de pie de página 4">
            <a:extLst>
              <a:ext uri="{FF2B5EF4-FFF2-40B4-BE49-F238E27FC236}">
                <a16:creationId xmlns:a16="http://schemas.microsoft.com/office/drawing/2014/main" id="{DCFDC142-AE25-FB35-3327-89E7BD7EFA36}"/>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F8930E65-7639-0B58-27DA-98C1FA6CBF31}"/>
              </a:ext>
            </a:extLst>
          </p:cNvPr>
          <p:cNvSpPr>
            <a:spLocks noGrp="1"/>
          </p:cNvSpPr>
          <p:nvPr>
            <p:ph type="sldNum" sz="quarter" idx="12"/>
          </p:nvPr>
        </p:nvSpPr>
        <p:spPr>
          <a:xfrm>
            <a:off x="8610600" y="6356350"/>
            <a:ext cx="2743200" cy="365125"/>
          </a:xfrm>
          <a:prstGeom prst="rect">
            <a:avLst/>
          </a:prstGeom>
        </p:spPr>
        <p:txBody>
          <a:bodyPr/>
          <a:lstStyle/>
          <a:p>
            <a:fld id="{756C3FEB-B0D2-4DE0-8E72-FBE185763299}" type="slidenum">
              <a:rPr lang="ca-ES" smtClean="0"/>
              <a:t>‹Nº›</a:t>
            </a:fld>
            <a:endParaRPr lang="ca-ES"/>
          </a:p>
        </p:txBody>
      </p:sp>
    </p:spTree>
    <p:extLst>
      <p:ext uri="{BB962C8B-B14F-4D97-AF65-F5344CB8AC3E}">
        <p14:creationId xmlns:p14="http://schemas.microsoft.com/office/powerpoint/2010/main" val="1748986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F68CCB-3969-E717-A7CF-9D27A9EBECC1}"/>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Tree>
    <p:extLst>
      <p:ext uri="{BB962C8B-B14F-4D97-AF65-F5344CB8AC3E}">
        <p14:creationId xmlns:p14="http://schemas.microsoft.com/office/powerpoint/2010/main" val="349194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234C4C-2949-33E6-7151-F56F692775E5}"/>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3B722265-30E5-1C71-6F6D-B95D3AE8C0B0}"/>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fecha 3">
            <a:extLst>
              <a:ext uri="{FF2B5EF4-FFF2-40B4-BE49-F238E27FC236}">
                <a16:creationId xmlns:a16="http://schemas.microsoft.com/office/drawing/2014/main" id="{CF01EB35-15B8-B98B-3945-211B488B15E6}"/>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5" name="Marcador de pie de página 4">
            <a:extLst>
              <a:ext uri="{FF2B5EF4-FFF2-40B4-BE49-F238E27FC236}">
                <a16:creationId xmlns:a16="http://schemas.microsoft.com/office/drawing/2014/main" id="{D1577289-BADF-857B-E82B-68412AFE1240}"/>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CB1E3869-7C9A-2642-4EFB-74403F79D6E0}"/>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2057788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A710E-350D-E291-2A7C-70B04F65B3E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8F821A23-A07A-6E0E-DAE8-054BB1A2EE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056000-6990-6910-FFD7-51BD203DB0A7}"/>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5" name="Marcador de pie de página 4">
            <a:extLst>
              <a:ext uri="{FF2B5EF4-FFF2-40B4-BE49-F238E27FC236}">
                <a16:creationId xmlns:a16="http://schemas.microsoft.com/office/drawing/2014/main" id="{9B637A63-850D-E4B8-D4E5-90CCA0E092D0}"/>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a:extLst>
              <a:ext uri="{FF2B5EF4-FFF2-40B4-BE49-F238E27FC236}">
                <a16:creationId xmlns:a16="http://schemas.microsoft.com/office/drawing/2014/main" id="{DD06931E-40FA-16F0-CF81-25CB610ACD38}"/>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82585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36B44-66A5-CD41-DBC5-25C7F65A01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C221BF39-D6B0-3C77-C1B3-9A027F7DC71B}"/>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contenido 3">
            <a:extLst>
              <a:ext uri="{FF2B5EF4-FFF2-40B4-BE49-F238E27FC236}">
                <a16:creationId xmlns:a16="http://schemas.microsoft.com/office/drawing/2014/main" id="{61A3F960-843C-28B2-75ED-7957B2A0FC61}"/>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fecha 4">
            <a:extLst>
              <a:ext uri="{FF2B5EF4-FFF2-40B4-BE49-F238E27FC236}">
                <a16:creationId xmlns:a16="http://schemas.microsoft.com/office/drawing/2014/main" id="{04095BD0-E1E9-FCA8-D5B1-EF56866FA649}"/>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6" name="Marcador de pie de página 5">
            <a:extLst>
              <a:ext uri="{FF2B5EF4-FFF2-40B4-BE49-F238E27FC236}">
                <a16:creationId xmlns:a16="http://schemas.microsoft.com/office/drawing/2014/main" id="{040960B6-1413-A3C1-056B-224FA217674B}"/>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7" name="Marcador de número de diapositiva 6">
            <a:extLst>
              <a:ext uri="{FF2B5EF4-FFF2-40B4-BE49-F238E27FC236}">
                <a16:creationId xmlns:a16="http://schemas.microsoft.com/office/drawing/2014/main" id="{179FF4F9-E3E6-59A5-A083-4CDB6880C575}"/>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3502021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7B9BF-67D4-5671-7B9D-BAED05F2A466}"/>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ca-ES"/>
          </a:p>
        </p:txBody>
      </p:sp>
      <p:sp>
        <p:nvSpPr>
          <p:cNvPr id="3" name="Marcador de texto 2">
            <a:extLst>
              <a:ext uri="{FF2B5EF4-FFF2-40B4-BE49-F238E27FC236}">
                <a16:creationId xmlns:a16="http://schemas.microsoft.com/office/drawing/2014/main" id="{56D65A26-E381-FEEC-9D61-2F5A4BF0D6D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0F534FF-D228-7B66-B7DE-EB2360A5EB42}"/>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Marcador de texto 4">
            <a:extLst>
              <a:ext uri="{FF2B5EF4-FFF2-40B4-BE49-F238E27FC236}">
                <a16:creationId xmlns:a16="http://schemas.microsoft.com/office/drawing/2014/main" id="{C7911A4E-38E9-1328-F5C0-8C5DE32E32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C61284B-26EE-143C-DC94-B6DE72AC6FD0}"/>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Marcador de fecha 6">
            <a:extLst>
              <a:ext uri="{FF2B5EF4-FFF2-40B4-BE49-F238E27FC236}">
                <a16:creationId xmlns:a16="http://schemas.microsoft.com/office/drawing/2014/main" id="{C19453BF-5A2D-5628-4E02-0677CD4B93D4}"/>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8" name="Marcador de pie de página 7">
            <a:extLst>
              <a:ext uri="{FF2B5EF4-FFF2-40B4-BE49-F238E27FC236}">
                <a16:creationId xmlns:a16="http://schemas.microsoft.com/office/drawing/2014/main" id="{D50A851F-1235-6597-088B-2EDA42791E6D}"/>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9" name="Marcador de número de diapositiva 8">
            <a:extLst>
              <a:ext uri="{FF2B5EF4-FFF2-40B4-BE49-F238E27FC236}">
                <a16:creationId xmlns:a16="http://schemas.microsoft.com/office/drawing/2014/main" id="{B2286548-C74A-C42A-D8C1-77FBF9B4CFF7}"/>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141595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788CA8-B379-E00C-8537-3DD11F97A10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ca-ES"/>
          </a:p>
        </p:txBody>
      </p:sp>
      <p:sp>
        <p:nvSpPr>
          <p:cNvPr id="3" name="Marcador de fecha 2">
            <a:extLst>
              <a:ext uri="{FF2B5EF4-FFF2-40B4-BE49-F238E27FC236}">
                <a16:creationId xmlns:a16="http://schemas.microsoft.com/office/drawing/2014/main" id="{3C9FA86F-D321-6CA0-2CB6-B108C2BD6D23}"/>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4" name="Marcador de pie de página 3">
            <a:extLst>
              <a:ext uri="{FF2B5EF4-FFF2-40B4-BE49-F238E27FC236}">
                <a16:creationId xmlns:a16="http://schemas.microsoft.com/office/drawing/2014/main" id="{ADC2829A-0AD4-90DE-2AA4-9BA35B7E44C3}"/>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5" name="Marcador de número de diapositiva 4">
            <a:extLst>
              <a:ext uri="{FF2B5EF4-FFF2-40B4-BE49-F238E27FC236}">
                <a16:creationId xmlns:a16="http://schemas.microsoft.com/office/drawing/2014/main" id="{B9ABF940-8805-3C7C-147C-DB3C632E9F02}"/>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110764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259F480-F5BD-9574-06EA-0E04A23E6D1B}"/>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3" name="Marcador de pie de página 2">
            <a:extLst>
              <a:ext uri="{FF2B5EF4-FFF2-40B4-BE49-F238E27FC236}">
                <a16:creationId xmlns:a16="http://schemas.microsoft.com/office/drawing/2014/main" id="{BBAAC523-F8AA-E711-E830-B4ABB01E4BD5}"/>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4" name="Marcador de número de diapositiva 3">
            <a:extLst>
              <a:ext uri="{FF2B5EF4-FFF2-40B4-BE49-F238E27FC236}">
                <a16:creationId xmlns:a16="http://schemas.microsoft.com/office/drawing/2014/main" id="{8F70D025-FAEB-980B-BF3D-B223E5148A4E}"/>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174477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B7CDF-5801-32F3-C898-DBB76ED085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ca-ES"/>
          </a:p>
        </p:txBody>
      </p:sp>
      <p:sp>
        <p:nvSpPr>
          <p:cNvPr id="3" name="Marcador de contenido 2">
            <a:extLst>
              <a:ext uri="{FF2B5EF4-FFF2-40B4-BE49-F238E27FC236}">
                <a16:creationId xmlns:a16="http://schemas.microsoft.com/office/drawing/2014/main" id="{F2D10ABB-B85F-948D-C717-A0374E5943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Marcador de texto 3">
            <a:extLst>
              <a:ext uri="{FF2B5EF4-FFF2-40B4-BE49-F238E27FC236}">
                <a16:creationId xmlns:a16="http://schemas.microsoft.com/office/drawing/2014/main" id="{C57FABBF-27EA-C760-A70F-224A9AAA52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2A5F38-C94C-4640-6193-15B38E1A58BF}"/>
              </a:ext>
            </a:extLst>
          </p:cNvPr>
          <p:cNvSpPr>
            <a:spLocks noGrp="1"/>
          </p:cNvSpPr>
          <p:nvPr>
            <p:ph type="dt" sz="half" idx="10"/>
          </p:nvPr>
        </p:nvSpPr>
        <p:spPr>
          <a:xfrm>
            <a:off x="838200" y="6356350"/>
            <a:ext cx="2743200" cy="365125"/>
          </a:xfrm>
          <a:prstGeom prst="rect">
            <a:avLst/>
          </a:prstGeom>
        </p:spPr>
        <p:txBody>
          <a:bodyPr/>
          <a:lstStyle/>
          <a:p>
            <a:fld id="{140D6122-3998-4280-9551-F791B3218D62}" type="datetimeFigureOut">
              <a:rPr lang="ca-ES" smtClean="0"/>
              <a:t>17/4/2024</a:t>
            </a:fld>
            <a:endParaRPr lang="ca-ES"/>
          </a:p>
        </p:txBody>
      </p:sp>
      <p:sp>
        <p:nvSpPr>
          <p:cNvPr id="6" name="Marcador de pie de página 5">
            <a:extLst>
              <a:ext uri="{FF2B5EF4-FFF2-40B4-BE49-F238E27FC236}">
                <a16:creationId xmlns:a16="http://schemas.microsoft.com/office/drawing/2014/main" id="{7DAABAD2-E9C2-6C9D-C718-107EBA2C3BD4}"/>
              </a:ext>
            </a:extLst>
          </p:cNvPr>
          <p:cNvSpPr>
            <a:spLocks noGrp="1"/>
          </p:cNvSpPr>
          <p:nvPr>
            <p:ph type="ftr" sz="quarter" idx="11"/>
          </p:nvPr>
        </p:nvSpPr>
        <p:spPr>
          <a:xfrm>
            <a:off x="4038600" y="6356350"/>
            <a:ext cx="4114800" cy="365125"/>
          </a:xfrm>
          <a:prstGeom prst="rect">
            <a:avLst/>
          </a:prstGeom>
        </p:spPr>
        <p:txBody>
          <a:bodyPr/>
          <a:lstStyle/>
          <a:p>
            <a:endParaRPr lang="ca-ES"/>
          </a:p>
        </p:txBody>
      </p:sp>
      <p:sp>
        <p:nvSpPr>
          <p:cNvPr id="7" name="Marcador de número de diapositiva 6">
            <a:extLst>
              <a:ext uri="{FF2B5EF4-FFF2-40B4-BE49-F238E27FC236}">
                <a16:creationId xmlns:a16="http://schemas.microsoft.com/office/drawing/2014/main" id="{C23D635E-D546-365E-E4AE-3E0CA7420647}"/>
              </a:ext>
            </a:extLst>
          </p:cNvPr>
          <p:cNvSpPr>
            <a:spLocks noGrp="1"/>
          </p:cNvSpPr>
          <p:nvPr>
            <p:ph type="sldNum" sz="quarter" idx="12"/>
          </p:nvPr>
        </p:nvSpPr>
        <p:spPr>
          <a:xfrm>
            <a:off x="8610600" y="6356350"/>
            <a:ext cx="2743200" cy="365125"/>
          </a:xfrm>
          <a:prstGeom prst="rect">
            <a:avLst/>
          </a:prstGeom>
        </p:spPr>
        <p:txBody>
          <a:bodyPr/>
          <a:lstStyle/>
          <a:p>
            <a:fld id="{FB07A4BF-A7E1-4909-B922-AB0C5444A812}" type="slidenum">
              <a:rPr lang="ca-ES" smtClean="0"/>
              <a:t>‹Nº›</a:t>
            </a:fld>
            <a:endParaRPr lang="ca-ES"/>
          </a:p>
        </p:txBody>
      </p:sp>
    </p:spTree>
    <p:extLst>
      <p:ext uri="{BB962C8B-B14F-4D97-AF65-F5344CB8AC3E}">
        <p14:creationId xmlns:p14="http://schemas.microsoft.com/office/powerpoint/2010/main" val="389162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Marcador de número de diapositiva 5">
            <a:extLst>
              <a:ext uri="{FF2B5EF4-FFF2-40B4-BE49-F238E27FC236}">
                <a16:creationId xmlns:a16="http://schemas.microsoft.com/office/drawing/2014/main" id="{85E66BFF-36F8-C9BE-CA44-FAB840B9FAC5}"/>
              </a:ext>
            </a:extLst>
          </p:cNvPr>
          <p:cNvSpPr txBox="1">
            <a:spLocks/>
          </p:cNvSpPr>
          <p:nvPr userDrawn="1"/>
        </p:nvSpPr>
        <p:spPr>
          <a:xfrm>
            <a:off x="9448800" y="6492875"/>
            <a:ext cx="2743200" cy="365125"/>
          </a:xfrm>
          <a:prstGeom prst="rect">
            <a:avLst/>
          </a:prstGeom>
        </p:spPr>
        <p:txBody>
          <a:bodyPr vert="horz" lIns="91440" tIns="45720" rIns="91440" bIns="45720" rtlCol="0" anchor="ctr"/>
          <a:lstStyle>
            <a:defPPr>
              <a:defRPr lang="ca-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7FC339-B10F-4B3B-8E1D-3C15A9D01482}" type="slidenum">
              <a:rPr lang="ca-ES" smtClean="0"/>
              <a:pPr/>
              <a:t>‹Nº›</a:t>
            </a:fld>
            <a:endParaRPr lang="ca-ES"/>
          </a:p>
        </p:txBody>
      </p:sp>
      <p:pic>
        <p:nvPicPr>
          <p:cNvPr id="8" name="Imagen 7">
            <a:extLst>
              <a:ext uri="{FF2B5EF4-FFF2-40B4-BE49-F238E27FC236}">
                <a16:creationId xmlns:a16="http://schemas.microsoft.com/office/drawing/2014/main" id="{6DA92368-4D07-5396-EB78-C8EA8ADBF909}"/>
              </a:ext>
            </a:extLst>
          </p:cNvPr>
          <p:cNvPicPr>
            <a:picLocks noChangeAspect="1"/>
          </p:cNvPicPr>
          <p:nvPr userDrawn="1"/>
        </p:nvPicPr>
        <p:blipFill>
          <a:blip r:embed="rId14"/>
          <a:stretch>
            <a:fillRect/>
          </a:stretch>
        </p:blipFill>
        <p:spPr>
          <a:xfrm>
            <a:off x="215334" y="199211"/>
            <a:ext cx="814894" cy="821052"/>
          </a:xfrm>
          <a:prstGeom prst="rect">
            <a:avLst/>
          </a:prstGeom>
        </p:spPr>
      </p:pic>
      <p:cxnSp>
        <p:nvCxnSpPr>
          <p:cNvPr id="9" name="Conector recto 8">
            <a:extLst>
              <a:ext uri="{FF2B5EF4-FFF2-40B4-BE49-F238E27FC236}">
                <a16:creationId xmlns:a16="http://schemas.microsoft.com/office/drawing/2014/main" id="{CAC7A89A-B3DF-289A-CE6E-72044FAB3E83}"/>
              </a:ext>
            </a:extLst>
          </p:cNvPr>
          <p:cNvCxnSpPr/>
          <p:nvPr userDrawn="1"/>
        </p:nvCxnSpPr>
        <p:spPr>
          <a:xfrm>
            <a:off x="76789" y="6428508"/>
            <a:ext cx="1186583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34BCC3F6-22BC-ED95-15F9-A25CC09C2042}"/>
              </a:ext>
            </a:extLst>
          </p:cNvPr>
          <p:cNvSpPr txBox="1"/>
          <p:nvPr userDrawn="1"/>
        </p:nvSpPr>
        <p:spPr>
          <a:xfrm>
            <a:off x="76789" y="6474688"/>
            <a:ext cx="6527211" cy="307777"/>
          </a:xfrm>
          <a:prstGeom prst="rect">
            <a:avLst/>
          </a:prstGeom>
          <a:noFill/>
        </p:spPr>
        <p:txBody>
          <a:bodyPr wrap="square" rtlCol="0">
            <a:spAutoFit/>
          </a:bodyPr>
          <a:lstStyle/>
          <a:p>
            <a:r>
              <a:rPr lang="es-ES" sz="1400" dirty="0">
                <a:solidFill>
                  <a:schemeClr val="tx1"/>
                </a:solidFill>
              </a:rPr>
              <a:t>La sequía en Cataluña: previsión y gestión</a:t>
            </a:r>
            <a:endParaRPr lang="ca-ES" sz="1400" dirty="0">
              <a:solidFill>
                <a:schemeClr val="tx1"/>
              </a:solidFill>
            </a:endParaRPr>
          </a:p>
        </p:txBody>
      </p:sp>
    </p:spTree>
    <p:extLst>
      <p:ext uri="{BB962C8B-B14F-4D97-AF65-F5344CB8AC3E}">
        <p14:creationId xmlns:p14="http://schemas.microsoft.com/office/powerpoint/2010/main" val="13307437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341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svg"/><Relationship Id="rId3" Type="http://schemas.openxmlformats.org/officeDocument/2006/relationships/image" Target="../media/image41.png"/><Relationship Id="rId7" Type="http://schemas.openxmlformats.org/officeDocument/2006/relationships/image" Target="../media/image45.emf"/><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emf"/><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AF2566C-318F-B589-9E33-944505271981}"/>
              </a:ext>
            </a:extLst>
          </p:cNvPr>
          <p:cNvPicPr>
            <a:picLocks noChangeAspect="1"/>
          </p:cNvPicPr>
          <p:nvPr/>
        </p:nvPicPr>
        <p:blipFill rotWithShape="1">
          <a:blip r:embed="rId2"/>
          <a:srcRect l="22987" r="24467"/>
          <a:stretch/>
        </p:blipFill>
        <p:spPr>
          <a:xfrm>
            <a:off x="166254" y="124213"/>
            <a:ext cx="6005945" cy="6562725"/>
          </a:xfrm>
          <a:prstGeom prst="rect">
            <a:avLst/>
          </a:prstGeom>
        </p:spPr>
      </p:pic>
      <p:sp>
        <p:nvSpPr>
          <p:cNvPr id="5" name="CuadroTexto 4">
            <a:extLst>
              <a:ext uri="{FF2B5EF4-FFF2-40B4-BE49-F238E27FC236}">
                <a16:creationId xmlns:a16="http://schemas.microsoft.com/office/drawing/2014/main" id="{A7715E46-1F55-3216-F7EC-261CB61C86B9}"/>
              </a:ext>
            </a:extLst>
          </p:cNvPr>
          <p:cNvSpPr txBox="1"/>
          <p:nvPr/>
        </p:nvSpPr>
        <p:spPr>
          <a:xfrm>
            <a:off x="6308438" y="1117600"/>
            <a:ext cx="5661891" cy="1138773"/>
          </a:xfrm>
          <a:prstGeom prst="rect">
            <a:avLst/>
          </a:prstGeom>
          <a:noFill/>
        </p:spPr>
        <p:txBody>
          <a:bodyPr wrap="square" rtlCol="0">
            <a:spAutoFit/>
          </a:bodyPr>
          <a:lstStyle/>
          <a:p>
            <a:r>
              <a:rPr lang="ca-ES" sz="4000" b="1" dirty="0"/>
              <a:t>LA SEQUÍA EN CATALUÑA</a:t>
            </a:r>
            <a:r>
              <a:rPr lang="ca-ES" sz="1050" b="1" dirty="0"/>
              <a:t> </a:t>
            </a:r>
            <a:r>
              <a:rPr lang="ca-ES" sz="2800" b="1" dirty="0"/>
              <a:t>PREVISIÓN Y GESTIÓN</a:t>
            </a:r>
          </a:p>
        </p:txBody>
      </p:sp>
      <p:cxnSp>
        <p:nvCxnSpPr>
          <p:cNvPr id="6" name="Conector recto 5">
            <a:extLst>
              <a:ext uri="{FF2B5EF4-FFF2-40B4-BE49-F238E27FC236}">
                <a16:creationId xmlns:a16="http://schemas.microsoft.com/office/drawing/2014/main" id="{9C82BE14-9FA2-1E8A-A7FE-83940F3B1347}"/>
              </a:ext>
            </a:extLst>
          </p:cNvPr>
          <p:cNvCxnSpPr/>
          <p:nvPr/>
        </p:nvCxnSpPr>
        <p:spPr>
          <a:xfrm>
            <a:off x="6388648" y="2350805"/>
            <a:ext cx="566189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E31C1CF2-E5F6-4E94-F334-D21FC1F000B0}"/>
              </a:ext>
            </a:extLst>
          </p:cNvPr>
          <p:cNvSpPr txBox="1"/>
          <p:nvPr/>
        </p:nvSpPr>
        <p:spPr>
          <a:xfrm>
            <a:off x="8427902" y="5740400"/>
            <a:ext cx="3620654" cy="369332"/>
          </a:xfrm>
          <a:prstGeom prst="rect">
            <a:avLst/>
          </a:prstGeom>
          <a:noFill/>
        </p:spPr>
        <p:txBody>
          <a:bodyPr wrap="square" rtlCol="0">
            <a:spAutoFit/>
          </a:bodyPr>
          <a:lstStyle/>
          <a:p>
            <a:pPr algn="r"/>
            <a:r>
              <a:rPr lang="es-ES" dirty="0"/>
              <a:t>Abril 2024</a:t>
            </a:r>
            <a:endParaRPr lang="ca-ES" dirty="0"/>
          </a:p>
        </p:txBody>
      </p:sp>
      <p:pic>
        <p:nvPicPr>
          <p:cNvPr id="2" name="Imagen 1">
            <a:extLst>
              <a:ext uri="{FF2B5EF4-FFF2-40B4-BE49-F238E27FC236}">
                <a16:creationId xmlns:a16="http://schemas.microsoft.com/office/drawing/2014/main" id="{3B78C95C-D287-546E-0AC9-0DD633E7F68B}"/>
              </a:ext>
            </a:extLst>
          </p:cNvPr>
          <p:cNvPicPr>
            <a:picLocks noChangeAspect="1"/>
          </p:cNvPicPr>
          <p:nvPr/>
        </p:nvPicPr>
        <p:blipFill>
          <a:blip r:embed="rId3"/>
          <a:stretch>
            <a:fillRect/>
          </a:stretch>
        </p:blipFill>
        <p:spPr>
          <a:xfrm>
            <a:off x="10238229" y="3087594"/>
            <a:ext cx="1572904" cy="682811"/>
          </a:xfrm>
          <a:prstGeom prst="rect">
            <a:avLst/>
          </a:prstGeom>
        </p:spPr>
      </p:pic>
      <p:sp>
        <p:nvSpPr>
          <p:cNvPr id="3" name="CuadroTexto 2">
            <a:extLst>
              <a:ext uri="{FF2B5EF4-FFF2-40B4-BE49-F238E27FC236}">
                <a16:creationId xmlns:a16="http://schemas.microsoft.com/office/drawing/2014/main" id="{E32E6A62-DF0E-45B5-634B-5896E32ED442}"/>
              </a:ext>
            </a:extLst>
          </p:cNvPr>
          <p:cNvSpPr txBox="1"/>
          <p:nvPr/>
        </p:nvSpPr>
        <p:spPr>
          <a:xfrm>
            <a:off x="10238229" y="2589398"/>
            <a:ext cx="2148840" cy="369332"/>
          </a:xfrm>
          <a:prstGeom prst="rect">
            <a:avLst/>
          </a:prstGeom>
          <a:noFill/>
        </p:spPr>
        <p:txBody>
          <a:bodyPr wrap="square" rtlCol="0">
            <a:spAutoFit/>
          </a:bodyPr>
          <a:lstStyle/>
          <a:p>
            <a:r>
              <a:rPr lang="ca-ES" dirty="0"/>
              <a:t>Aleix Coral Alcolea</a:t>
            </a:r>
          </a:p>
        </p:txBody>
      </p:sp>
    </p:spTree>
    <p:extLst>
      <p:ext uri="{BB962C8B-B14F-4D97-AF65-F5344CB8AC3E}">
        <p14:creationId xmlns:p14="http://schemas.microsoft.com/office/powerpoint/2010/main" val="296417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FFF7E18-8C28-54F1-B7F1-3A1CCD5FDD53}"/>
              </a:ext>
            </a:extLst>
          </p:cNvPr>
          <p:cNvSpPr txBox="1"/>
          <p:nvPr/>
        </p:nvSpPr>
        <p:spPr>
          <a:xfrm>
            <a:off x="485775" y="1028700"/>
            <a:ext cx="6772330" cy="5632311"/>
          </a:xfrm>
          <a:prstGeom prst="rect">
            <a:avLst/>
          </a:prstGeom>
          <a:noFill/>
        </p:spPr>
        <p:txBody>
          <a:bodyPr wrap="square" rtlCol="0">
            <a:spAutoFit/>
          </a:bodyPr>
          <a:lstStyle/>
          <a:p>
            <a:r>
              <a:rPr lang="es-ES" b="1" dirty="0"/>
              <a:t>PLAN HIDROLÓGICO NACIONAL </a:t>
            </a:r>
            <a:r>
              <a:rPr lang="es-ES" sz="1200" dirty="0"/>
              <a:t>(</a:t>
            </a:r>
            <a:r>
              <a:rPr lang="es-ES" sz="1200" dirty="0" err="1"/>
              <a:t>aprovado</a:t>
            </a:r>
            <a:r>
              <a:rPr lang="es-ES" sz="1200" dirty="0"/>
              <a:t> por ley </a:t>
            </a:r>
            <a:r>
              <a:rPr lang="es-ES" sz="1200" b="0" i="0" dirty="0">
                <a:solidFill>
                  <a:srgbClr val="4D5156"/>
                </a:solidFill>
                <a:effectLst/>
              </a:rPr>
              <a:t>10/2001, de 5 de julio)</a:t>
            </a:r>
            <a:endParaRPr lang="es-ES" sz="1200" dirty="0"/>
          </a:p>
          <a:p>
            <a:endParaRPr lang="es-ES" sz="1200" dirty="0"/>
          </a:p>
          <a:p>
            <a:pPr rtl="0"/>
            <a:r>
              <a:rPr lang="es-ES" sz="1200" b="1" dirty="0">
                <a:effectLst/>
              </a:rPr>
              <a:t>Artículo 27. Gestión de las sequías.</a:t>
            </a:r>
          </a:p>
          <a:p>
            <a:pPr rtl="0"/>
            <a:endParaRPr lang="es-ES" sz="1200" b="1" dirty="0">
              <a:effectLst/>
            </a:endParaRPr>
          </a:p>
          <a:p>
            <a:pPr marL="228600" indent="-228600" rtl="0">
              <a:buAutoNum type="arabicPeriod"/>
            </a:pPr>
            <a:r>
              <a:rPr lang="es-ES" sz="1200" dirty="0">
                <a:effectLst/>
              </a:rPr>
              <a:t>El Ministerio de Medio Ambiente, para las cuencas intercomunitarias, con el fin de minimizar los impactos ambientales, económicos y sociales de eventuales situaciones de sequía, establecerá un sistema global de indicadores hidrológicos que permita prever estas situaciones y que sirva de referencia general a los Organismos de cuenca para la declaración formal de situaciones de alerta y eventual sequía, siempre sin perjuicio de lo establecido en los artículos 12.2 y 16.2 de la presente Ley. Dicha declaración implicará la entrada en vigor del Plan especial a que se refiere el apartado siguiente.</a:t>
            </a:r>
          </a:p>
          <a:p>
            <a:pPr rtl="0"/>
            <a:endParaRPr lang="es-ES" sz="1200" dirty="0">
              <a:effectLst/>
            </a:endParaRPr>
          </a:p>
          <a:p>
            <a:pPr rtl="0"/>
            <a:r>
              <a:rPr lang="es-ES" sz="1200" dirty="0">
                <a:effectLst/>
              </a:rPr>
              <a:t>2</a:t>
            </a:r>
            <a:r>
              <a:rPr lang="es-ES" sz="1200" b="1" dirty="0">
                <a:effectLst/>
              </a:rPr>
              <a:t>. Los </a:t>
            </a:r>
            <a:r>
              <a:rPr lang="es-ES" b="1" dirty="0">
                <a:effectLst/>
              </a:rPr>
              <a:t>Organismos de cuenca</a:t>
            </a:r>
            <a:r>
              <a:rPr lang="es-ES" dirty="0">
                <a:effectLst/>
              </a:rPr>
              <a:t> </a:t>
            </a:r>
            <a:r>
              <a:rPr lang="es-ES" sz="1200" dirty="0">
                <a:effectLst/>
              </a:rPr>
              <a:t>elaborarán en los ámbitos de los Planes Hidrológicos de cuenca correspondientes, en el plazo máximo de dos años desde la entrada en vigor de la presente Ley, </a:t>
            </a:r>
            <a:r>
              <a:rPr lang="es-ES" b="1" dirty="0">
                <a:effectLst/>
              </a:rPr>
              <a:t>planes especiales de actuación en situaciones de alerta y eventual sequía</a:t>
            </a:r>
            <a:r>
              <a:rPr lang="es-ES" dirty="0">
                <a:effectLst/>
              </a:rPr>
              <a:t>, </a:t>
            </a:r>
            <a:r>
              <a:rPr lang="es-ES" sz="1200" dirty="0">
                <a:effectLst/>
              </a:rPr>
              <a:t>incluyendo las reglas de explotación de los sistemas y las medidas a aplicar en relación con el uso del dominio público hidráulico. Los citados planes, previo informe del Consejo de Agua de cada cuenca, se remitirán al Ministerio de Medio Ambiente para su aprobación.</a:t>
            </a:r>
          </a:p>
          <a:p>
            <a:pPr rtl="0"/>
            <a:endParaRPr lang="es-ES" sz="1200" dirty="0">
              <a:effectLst/>
            </a:endParaRPr>
          </a:p>
          <a:p>
            <a:pPr rtl="0"/>
            <a:r>
              <a:rPr lang="es-ES" sz="1200" dirty="0">
                <a:effectLst/>
              </a:rPr>
              <a:t>3. Las Administraciones públicas responsables de sistemas de abastecimiento urbano que atiendan, singular o mancomunadamente, a una población igual o superior a 20.000 habitantes deberán disponer de un Plan de Emergencia ante situaciones de sequía. Dichos Planes, que serán informados por el Organismo de cuenca o Administración hidráulica correspondiente, deberán tener en cuenta las reglas y medidas previstas en los Planes especiales a que se refiere el apartado 2, y deberán encontrarse operativos en el plazo máximo de cuatro años.</a:t>
            </a:r>
          </a:p>
          <a:p>
            <a:pPr rtl="0"/>
            <a:endParaRPr lang="es-ES" sz="1200" dirty="0">
              <a:effectLst/>
            </a:endParaRPr>
          </a:p>
          <a:p>
            <a:pPr rtl="0"/>
            <a:r>
              <a:rPr lang="es-ES" sz="1200" dirty="0">
                <a:effectLst/>
              </a:rPr>
              <a:t>4. Las medidas previstas en los apartados 1 y 2 del presente artículo podrán ser adoptadas por la Administración hidráulica de la Comunidad Autónoma, en el caso de cuencas intracomunitarias.</a:t>
            </a:r>
          </a:p>
          <a:p>
            <a:endParaRPr lang="ca-ES" sz="1200" dirty="0"/>
          </a:p>
        </p:txBody>
      </p:sp>
      <p:sp>
        <p:nvSpPr>
          <p:cNvPr id="3" name="Rectángulo 2">
            <a:extLst>
              <a:ext uri="{FF2B5EF4-FFF2-40B4-BE49-F238E27FC236}">
                <a16:creationId xmlns:a16="http://schemas.microsoft.com/office/drawing/2014/main" id="{1A602E09-7636-5978-B386-F742A4EFCCEA}"/>
              </a:ext>
            </a:extLst>
          </p:cNvPr>
          <p:cNvSpPr/>
          <p:nvPr/>
        </p:nvSpPr>
        <p:spPr>
          <a:xfrm>
            <a:off x="352425" y="3171825"/>
            <a:ext cx="6838950" cy="145256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4" name="Imagen 3">
            <a:extLst>
              <a:ext uri="{FF2B5EF4-FFF2-40B4-BE49-F238E27FC236}">
                <a16:creationId xmlns:a16="http://schemas.microsoft.com/office/drawing/2014/main" id="{DC08852E-BAC2-AD9B-F717-11B3C87CA656}"/>
              </a:ext>
            </a:extLst>
          </p:cNvPr>
          <p:cNvPicPr>
            <a:picLocks noChangeAspect="1"/>
          </p:cNvPicPr>
          <p:nvPr/>
        </p:nvPicPr>
        <p:blipFill rotWithShape="1">
          <a:blip r:embed="rId2"/>
          <a:srcRect l="15313" t="11750" r="65937" b="5000"/>
          <a:stretch/>
        </p:blipFill>
        <p:spPr>
          <a:xfrm>
            <a:off x="8010524" y="822184"/>
            <a:ext cx="3990976" cy="5537481"/>
          </a:xfrm>
          <a:prstGeom prst="rect">
            <a:avLst/>
          </a:prstGeom>
          <a:ln>
            <a:solidFill>
              <a:schemeClr val="tx1"/>
            </a:solidFill>
          </a:ln>
        </p:spPr>
      </p:pic>
      <p:sp>
        <p:nvSpPr>
          <p:cNvPr id="5" name="Flecha: a la derecha 4">
            <a:extLst>
              <a:ext uri="{FF2B5EF4-FFF2-40B4-BE49-F238E27FC236}">
                <a16:creationId xmlns:a16="http://schemas.microsoft.com/office/drawing/2014/main" id="{8B05EED5-A2A8-A740-E086-F7DF28AE7688}"/>
              </a:ext>
            </a:extLst>
          </p:cNvPr>
          <p:cNvSpPr/>
          <p:nvPr/>
        </p:nvSpPr>
        <p:spPr>
          <a:xfrm>
            <a:off x="7191375" y="3443287"/>
            <a:ext cx="819149" cy="466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object 77">
            <a:extLst>
              <a:ext uri="{FF2B5EF4-FFF2-40B4-BE49-F238E27FC236}">
                <a16:creationId xmlns:a16="http://schemas.microsoft.com/office/drawing/2014/main" id="{F62A0154-FD8E-0729-0760-901D46D8B65F}"/>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Tree>
    <p:extLst>
      <p:ext uri="{BB962C8B-B14F-4D97-AF65-F5344CB8AC3E}">
        <p14:creationId xmlns:p14="http://schemas.microsoft.com/office/powerpoint/2010/main" val="98545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EF5DA8-67F6-D5DE-AE5C-3039BE58480B}"/>
              </a:ext>
            </a:extLst>
          </p:cNvPr>
          <p:cNvPicPr>
            <a:picLocks noChangeAspect="1"/>
          </p:cNvPicPr>
          <p:nvPr/>
        </p:nvPicPr>
        <p:blipFill rotWithShape="1">
          <a:blip r:embed="rId2"/>
          <a:srcRect l="15313" t="11750" r="65937" b="5000"/>
          <a:stretch/>
        </p:blipFill>
        <p:spPr>
          <a:xfrm>
            <a:off x="1251894" y="1019175"/>
            <a:ext cx="3815406" cy="5293878"/>
          </a:xfrm>
          <a:prstGeom prst="rect">
            <a:avLst/>
          </a:prstGeom>
          <a:ln>
            <a:solidFill>
              <a:schemeClr val="tx1"/>
            </a:solidFill>
          </a:ln>
        </p:spPr>
      </p:pic>
      <p:pic>
        <p:nvPicPr>
          <p:cNvPr id="7" name="Imagen 6">
            <a:extLst>
              <a:ext uri="{FF2B5EF4-FFF2-40B4-BE49-F238E27FC236}">
                <a16:creationId xmlns:a16="http://schemas.microsoft.com/office/drawing/2014/main" id="{178237D1-8420-D84D-9206-E0DAAF1294E9}"/>
              </a:ext>
            </a:extLst>
          </p:cNvPr>
          <p:cNvPicPr>
            <a:picLocks noChangeAspect="1"/>
          </p:cNvPicPr>
          <p:nvPr/>
        </p:nvPicPr>
        <p:blipFill>
          <a:blip r:embed="rId3"/>
          <a:stretch>
            <a:fillRect/>
          </a:stretch>
        </p:blipFill>
        <p:spPr>
          <a:xfrm>
            <a:off x="6962777" y="156948"/>
            <a:ext cx="4614232" cy="4280170"/>
          </a:xfrm>
          <a:prstGeom prst="rect">
            <a:avLst/>
          </a:prstGeom>
        </p:spPr>
      </p:pic>
      <p:sp>
        <p:nvSpPr>
          <p:cNvPr id="8" name="CuadroTexto 7">
            <a:extLst>
              <a:ext uri="{FF2B5EF4-FFF2-40B4-BE49-F238E27FC236}">
                <a16:creationId xmlns:a16="http://schemas.microsoft.com/office/drawing/2014/main" id="{D95D5594-8E29-EA63-DFD4-63259A3BD8BF}"/>
              </a:ext>
            </a:extLst>
          </p:cNvPr>
          <p:cNvSpPr txBox="1"/>
          <p:nvPr/>
        </p:nvSpPr>
        <p:spPr>
          <a:xfrm>
            <a:off x="5558598" y="4437118"/>
            <a:ext cx="6315076" cy="1900392"/>
          </a:xfrm>
          <a:prstGeom prst="rect">
            <a:avLst/>
          </a:prstGeom>
          <a:noFill/>
        </p:spPr>
        <p:txBody>
          <a:bodyPr wrap="square" rtlCol="0">
            <a:spAutoFit/>
          </a:bodyPr>
          <a:lstStyle/>
          <a:p>
            <a:pPr algn="just">
              <a:lnSpc>
                <a:spcPct val="107000"/>
              </a:lnSpc>
              <a:spcBef>
                <a:spcPts val="1000"/>
              </a:spcBef>
              <a:spcAft>
                <a:spcPts val="600"/>
              </a:spcAft>
            </a:pPr>
            <a:r>
              <a:rPr lang="es-ES" sz="1400" b="0" i="0" dirty="0">
                <a:solidFill>
                  <a:srgbClr val="3C4043"/>
                </a:solidFill>
                <a:effectLst/>
                <a:latin typeface="Roboto" panose="02000000000000000000" pitchFamily="2" charset="0"/>
              </a:rPr>
              <a:t>El Plan especial de actuación en situación de alerta y eventual sequía (PES) aprobado el 8 de enero de 2020, es el instrumento de planificación previsto en las reglas de explotación de los sistemas y las medidas a aplicar en relación con la utilización del dominio público hidráulico. </a:t>
            </a:r>
          </a:p>
          <a:p>
            <a:pPr algn="just">
              <a:lnSpc>
                <a:spcPct val="107000"/>
              </a:lnSpc>
              <a:spcBef>
                <a:spcPts val="1000"/>
              </a:spcBef>
              <a:spcAft>
                <a:spcPts val="600"/>
              </a:spcAft>
            </a:pPr>
            <a:r>
              <a:rPr lang="es-ES" sz="1400" b="1" i="0" dirty="0">
                <a:solidFill>
                  <a:srgbClr val="3C4043"/>
                </a:solidFill>
                <a:effectLst/>
                <a:latin typeface="Roboto" panose="02000000000000000000" pitchFamily="2" charset="0"/>
              </a:rPr>
              <a:t>El PES contiene el sistema de indicadores y umbrales de entrada y salida de los diferentes escenarios de sequía, las reglas de explotación de los sistemas y las medidas a aplicar en cada uno de ellos.</a:t>
            </a:r>
            <a:endParaRPr lang="ca-ES" sz="1400" b="1" dirty="0"/>
          </a:p>
        </p:txBody>
      </p:sp>
      <p:sp>
        <p:nvSpPr>
          <p:cNvPr id="4" name="object 77">
            <a:extLst>
              <a:ext uri="{FF2B5EF4-FFF2-40B4-BE49-F238E27FC236}">
                <a16:creationId xmlns:a16="http://schemas.microsoft.com/office/drawing/2014/main" id="{1D045362-76D2-48B9-C541-BC15D896A881}"/>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Tree>
    <p:extLst>
      <p:ext uri="{BB962C8B-B14F-4D97-AF65-F5344CB8AC3E}">
        <p14:creationId xmlns:p14="http://schemas.microsoft.com/office/powerpoint/2010/main" val="3854753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A3FC6E5-EA4A-CEC7-CCD9-332A2F262089}"/>
              </a:ext>
            </a:extLst>
          </p:cNvPr>
          <p:cNvPicPr>
            <a:picLocks noChangeAspect="1"/>
          </p:cNvPicPr>
          <p:nvPr/>
        </p:nvPicPr>
        <p:blipFill rotWithShape="1">
          <a:blip r:embed="rId2"/>
          <a:srcRect l="64595" t="19571" r="11031" b="6250"/>
          <a:stretch/>
        </p:blipFill>
        <p:spPr>
          <a:xfrm>
            <a:off x="504825" y="1447799"/>
            <a:ext cx="5057776" cy="4810126"/>
          </a:xfrm>
          <a:prstGeom prst="rect">
            <a:avLst/>
          </a:prstGeom>
        </p:spPr>
      </p:pic>
      <p:sp>
        <p:nvSpPr>
          <p:cNvPr id="7" name="CuadroTexto 6">
            <a:extLst>
              <a:ext uri="{FF2B5EF4-FFF2-40B4-BE49-F238E27FC236}">
                <a16:creationId xmlns:a16="http://schemas.microsoft.com/office/drawing/2014/main" id="{961A2E64-D526-A342-6FC1-94153FB8236C}"/>
              </a:ext>
            </a:extLst>
          </p:cNvPr>
          <p:cNvSpPr txBox="1"/>
          <p:nvPr/>
        </p:nvSpPr>
        <p:spPr>
          <a:xfrm>
            <a:off x="800099" y="1003599"/>
            <a:ext cx="5199648" cy="646331"/>
          </a:xfrm>
          <a:prstGeom prst="rect">
            <a:avLst/>
          </a:prstGeom>
          <a:noFill/>
        </p:spPr>
        <p:txBody>
          <a:bodyPr wrap="square" rtlCol="0">
            <a:spAutoFit/>
          </a:bodyPr>
          <a:lstStyle/>
          <a:p>
            <a:r>
              <a:rPr lang="es-ES" dirty="0"/>
              <a:t>Distribución de las unidades de explotación según el recurso base utilizado</a:t>
            </a:r>
          </a:p>
        </p:txBody>
      </p:sp>
      <p:pic>
        <p:nvPicPr>
          <p:cNvPr id="8" name="Imagen 7">
            <a:extLst>
              <a:ext uri="{FF2B5EF4-FFF2-40B4-BE49-F238E27FC236}">
                <a16:creationId xmlns:a16="http://schemas.microsoft.com/office/drawing/2014/main" id="{17CB7E8B-3EB4-0310-50C6-F026AB9BE8D8}"/>
              </a:ext>
            </a:extLst>
          </p:cNvPr>
          <p:cNvPicPr>
            <a:picLocks noChangeAspect="1"/>
          </p:cNvPicPr>
          <p:nvPr/>
        </p:nvPicPr>
        <p:blipFill>
          <a:blip r:embed="rId3"/>
          <a:stretch>
            <a:fillRect/>
          </a:stretch>
        </p:blipFill>
        <p:spPr>
          <a:xfrm>
            <a:off x="7077078" y="378652"/>
            <a:ext cx="3331516" cy="2442307"/>
          </a:xfrm>
          <a:prstGeom prst="rect">
            <a:avLst/>
          </a:prstGeom>
        </p:spPr>
      </p:pic>
      <p:pic>
        <p:nvPicPr>
          <p:cNvPr id="12" name="Imagen 11">
            <a:extLst>
              <a:ext uri="{FF2B5EF4-FFF2-40B4-BE49-F238E27FC236}">
                <a16:creationId xmlns:a16="http://schemas.microsoft.com/office/drawing/2014/main" id="{B1EDAA0F-2464-6191-B70B-BFF5C816BEBB}"/>
              </a:ext>
            </a:extLst>
          </p:cNvPr>
          <p:cNvPicPr>
            <a:picLocks noChangeAspect="1"/>
          </p:cNvPicPr>
          <p:nvPr/>
        </p:nvPicPr>
        <p:blipFill rotWithShape="1">
          <a:blip r:embed="rId4"/>
          <a:srcRect l="8287" t="21159" r="8287"/>
          <a:stretch/>
        </p:blipFill>
        <p:spPr>
          <a:xfrm>
            <a:off x="6158507" y="2940533"/>
            <a:ext cx="4314825" cy="1408719"/>
          </a:xfrm>
          <a:prstGeom prst="rect">
            <a:avLst/>
          </a:prstGeom>
        </p:spPr>
      </p:pic>
      <p:pic>
        <p:nvPicPr>
          <p:cNvPr id="14" name="Imagen 13">
            <a:extLst>
              <a:ext uri="{FF2B5EF4-FFF2-40B4-BE49-F238E27FC236}">
                <a16:creationId xmlns:a16="http://schemas.microsoft.com/office/drawing/2014/main" id="{2B1D4F06-04EA-E060-73BB-445716E8B2A1}"/>
              </a:ext>
            </a:extLst>
          </p:cNvPr>
          <p:cNvPicPr>
            <a:picLocks noChangeAspect="1"/>
          </p:cNvPicPr>
          <p:nvPr/>
        </p:nvPicPr>
        <p:blipFill>
          <a:blip r:embed="rId5"/>
          <a:stretch>
            <a:fillRect/>
          </a:stretch>
        </p:blipFill>
        <p:spPr>
          <a:xfrm>
            <a:off x="7019626" y="4565074"/>
            <a:ext cx="3158431" cy="1786793"/>
          </a:xfrm>
          <a:prstGeom prst="rect">
            <a:avLst/>
          </a:prstGeom>
        </p:spPr>
      </p:pic>
      <p:sp>
        <p:nvSpPr>
          <p:cNvPr id="15" name="CuadroTexto 14">
            <a:extLst>
              <a:ext uri="{FF2B5EF4-FFF2-40B4-BE49-F238E27FC236}">
                <a16:creationId xmlns:a16="http://schemas.microsoft.com/office/drawing/2014/main" id="{C13F0CD8-2EF1-6021-F2BB-28566A8BA2FB}"/>
              </a:ext>
            </a:extLst>
          </p:cNvPr>
          <p:cNvSpPr txBox="1"/>
          <p:nvPr/>
        </p:nvSpPr>
        <p:spPr>
          <a:xfrm>
            <a:off x="6724650" y="28479"/>
            <a:ext cx="4314825" cy="369332"/>
          </a:xfrm>
          <a:prstGeom prst="rect">
            <a:avLst/>
          </a:prstGeom>
          <a:noFill/>
        </p:spPr>
        <p:txBody>
          <a:bodyPr wrap="square" rtlCol="0">
            <a:spAutoFit/>
          </a:bodyPr>
          <a:lstStyle/>
          <a:p>
            <a:r>
              <a:rPr lang="ca-ES" dirty="0" err="1"/>
              <a:t>Límites</a:t>
            </a:r>
            <a:r>
              <a:rPr lang="ca-ES" dirty="0"/>
              <a:t> de los </a:t>
            </a:r>
            <a:r>
              <a:rPr lang="ca-ES" dirty="0" err="1"/>
              <a:t>diferentes</a:t>
            </a:r>
            <a:r>
              <a:rPr lang="ca-ES" dirty="0"/>
              <a:t> </a:t>
            </a:r>
            <a:r>
              <a:rPr lang="ca-ES" dirty="0" err="1"/>
              <a:t>estados</a:t>
            </a:r>
            <a:r>
              <a:rPr lang="ca-ES" dirty="0"/>
              <a:t> de </a:t>
            </a:r>
            <a:r>
              <a:rPr lang="ca-ES" dirty="0" err="1"/>
              <a:t>sequía</a:t>
            </a:r>
            <a:endParaRPr lang="ca-ES" dirty="0"/>
          </a:p>
        </p:txBody>
      </p:sp>
      <p:sp>
        <p:nvSpPr>
          <p:cNvPr id="16" name="CuadroTexto 15">
            <a:extLst>
              <a:ext uri="{FF2B5EF4-FFF2-40B4-BE49-F238E27FC236}">
                <a16:creationId xmlns:a16="http://schemas.microsoft.com/office/drawing/2014/main" id="{4C841B4A-057F-B6FD-D524-AFBA7DBF5493}"/>
              </a:ext>
            </a:extLst>
          </p:cNvPr>
          <p:cNvSpPr txBox="1"/>
          <p:nvPr/>
        </p:nvSpPr>
        <p:spPr>
          <a:xfrm>
            <a:off x="10473332" y="1372931"/>
            <a:ext cx="1499593" cy="646331"/>
          </a:xfrm>
          <a:prstGeom prst="rect">
            <a:avLst/>
          </a:prstGeom>
          <a:noFill/>
        </p:spPr>
        <p:txBody>
          <a:bodyPr wrap="square" rtlCol="0">
            <a:spAutoFit/>
          </a:bodyPr>
          <a:lstStyle/>
          <a:p>
            <a:r>
              <a:rPr lang="ca-ES" dirty="0" err="1"/>
              <a:t>Según</a:t>
            </a:r>
            <a:r>
              <a:rPr lang="ca-ES" dirty="0"/>
              <a:t> </a:t>
            </a:r>
            <a:r>
              <a:rPr lang="ca-ES" dirty="0" err="1"/>
              <a:t>niveles</a:t>
            </a:r>
            <a:r>
              <a:rPr lang="ca-ES" dirty="0"/>
              <a:t> </a:t>
            </a:r>
            <a:r>
              <a:rPr lang="ca-ES" dirty="0" err="1"/>
              <a:t>piezométricos</a:t>
            </a:r>
            <a:endParaRPr lang="ca-ES" dirty="0"/>
          </a:p>
        </p:txBody>
      </p:sp>
      <p:sp>
        <p:nvSpPr>
          <p:cNvPr id="17" name="CuadroTexto 16">
            <a:extLst>
              <a:ext uri="{FF2B5EF4-FFF2-40B4-BE49-F238E27FC236}">
                <a16:creationId xmlns:a16="http://schemas.microsoft.com/office/drawing/2014/main" id="{3BAE915D-FD3B-A946-27F5-4863687499A0}"/>
              </a:ext>
            </a:extLst>
          </p:cNvPr>
          <p:cNvSpPr txBox="1"/>
          <p:nvPr/>
        </p:nvSpPr>
        <p:spPr>
          <a:xfrm>
            <a:off x="10473332" y="5288797"/>
            <a:ext cx="1651993" cy="646331"/>
          </a:xfrm>
          <a:prstGeom prst="rect">
            <a:avLst/>
          </a:prstGeom>
          <a:noFill/>
        </p:spPr>
        <p:txBody>
          <a:bodyPr wrap="square" rtlCol="0">
            <a:spAutoFit/>
          </a:bodyPr>
          <a:lstStyle/>
          <a:p>
            <a:r>
              <a:rPr lang="ca-ES" dirty="0" err="1"/>
              <a:t>Según</a:t>
            </a:r>
            <a:r>
              <a:rPr lang="ca-ES" dirty="0"/>
              <a:t> </a:t>
            </a:r>
            <a:r>
              <a:rPr lang="ca-ES" dirty="0" err="1"/>
              <a:t>nivel</a:t>
            </a:r>
            <a:r>
              <a:rPr lang="ca-ES" dirty="0"/>
              <a:t> de los </a:t>
            </a:r>
            <a:r>
              <a:rPr lang="ca-ES" dirty="0" err="1"/>
              <a:t>embalses</a:t>
            </a:r>
            <a:endParaRPr lang="ca-ES" dirty="0"/>
          </a:p>
        </p:txBody>
      </p:sp>
      <p:sp>
        <p:nvSpPr>
          <p:cNvPr id="18" name="CuadroTexto 17">
            <a:extLst>
              <a:ext uri="{FF2B5EF4-FFF2-40B4-BE49-F238E27FC236}">
                <a16:creationId xmlns:a16="http://schemas.microsoft.com/office/drawing/2014/main" id="{E5763B26-AD0B-BEB3-2EB3-98899BFB0591}"/>
              </a:ext>
            </a:extLst>
          </p:cNvPr>
          <p:cNvSpPr txBox="1"/>
          <p:nvPr/>
        </p:nvSpPr>
        <p:spPr>
          <a:xfrm>
            <a:off x="10497739" y="3615421"/>
            <a:ext cx="1752599" cy="646331"/>
          </a:xfrm>
          <a:prstGeom prst="rect">
            <a:avLst/>
          </a:prstGeom>
          <a:noFill/>
        </p:spPr>
        <p:txBody>
          <a:bodyPr wrap="square" rtlCol="0">
            <a:spAutoFit/>
          </a:bodyPr>
          <a:lstStyle/>
          <a:p>
            <a:r>
              <a:rPr lang="ca-ES" dirty="0" err="1"/>
              <a:t>Según</a:t>
            </a:r>
            <a:r>
              <a:rPr lang="ca-ES" dirty="0"/>
              <a:t> </a:t>
            </a:r>
            <a:r>
              <a:rPr lang="ca-ES" dirty="0" err="1"/>
              <a:t>niveles</a:t>
            </a:r>
            <a:r>
              <a:rPr lang="ca-ES" dirty="0"/>
              <a:t> de </a:t>
            </a:r>
            <a:r>
              <a:rPr lang="ca-ES" dirty="0" err="1"/>
              <a:t>precipitación</a:t>
            </a:r>
            <a:endParaRPr lang="ca-ES" dirty="0"/>
          </a:p>
        </p:txBody>
      </p:sp>
      <p:cxnSp>
        <p:nvCxnSpPr>
          <p:cNvPr id="20" name="Conector recto de flecha 19">
            <a:extLst>
              <a:ext uri="{FF2B5EF4-FFF2-40B4-BE49-F238E27FC236}">
                <a16:creationId xmlns:a16="http://schemas.microsoft.com/office/drawing/2014/main" id="{01CADBED-829F-8918-0543-91AB32195A53}"/>
              </a:ext>
            </a:extLst>
          </p:cNvPr>
          <p:cNvCxnSpPr>
            <a:cxnSpLocks/>
          </p:cNvCxnSpPr>
          <p:nvPr/>
        </p:nvCxnSpPr>
        <p:spPr>
          <a:xfrm flipV="1">
            <a:off x="4868318" y="1658662"/>
            <a:ext cx="2151308" cy="1554446"/>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32CC7BC8-3675-2D21-B809-9E003B512788}"/>
              </a:ext>
            </a:extLst>
          </p:cNvPr>
          <p:cNvCxnSpPr>
            <a:cxnSpLocks/>
          </p:cNvCxnSpPr>
          <p:nvPr/>
        </p:nvCxnSpPr>
        <p:spPr>
          <a:xfrm>
            <a:off x="4112939" y="3495533"/>
            <a:ext cx="1957310"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BB18DDD4-3677-CB5B-7649-CA3639DA3AFD}"/>
              </a:ext>
            </a:extLst>
          </p:cNvPr>
          <p:cNvCxnSpPr>
            <a:cxnSpLocks/>
          </p:cNvCxnSpPr>
          <p:nvPr/>
        </p:nvCxnSpPr>
        <p:spPr>
          <a:xfrm>
            <a:off x="3544196" y="4263096"/>
            <a:ext cx="3285229" cy="1540114"/>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object 77">
            <a:extLst>
              <a:ext uri="{FF2B5EF4-FFF2-40B4-BE49-F238E27FC236}">
                <a16:creationId xmlns:a16="http://schemas.microsoft.com/office/drawing/2014/main" id="{C4ECC0C4-DE0C-1403-5B75-6253EF810605}"/>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Tree>
    <p:extLst>
      <p:ext uri="{BB962C8B-B14F-4D97-AF65-F5344CB8AC3E}">
        <p14:creationId xmlns:p14="http://schemas.microsoft.com/office/powerpoint/2010/main" val="323775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AB3F7BB-0F3B-078E-8B8A-0EDA1BF1ED96}"/>
              </a:ext>
            </a:extLst>
          </p:cNvPr>
          <p:cNvSpPr txBox="1"/>
          <p:nvPr/>
        </p:nvSpPr>
        <p:spPr>
          <a:xfrm>
            <a:off x="6431327" y="238663"/>
            <a:ext cx="5540594" cy="369332"/>
          </a:xfrm>
          <a:prstGeom prst="rect">
            <a:avLst/>
          </a:prstGeom>
          <a:noFill/>
        </p:spPr>
        <p:txBody>
          <a:bodyPr wrap="square" rtlCol="0">
            <a:spAutoFit/>
          </a:bodyPr>
          <a:lstStyle/>
          <a:p>
            <a:r>
              <a:rPr lang="ca-ES" dirty="0"/>
              <a:t>https://aplicacions.aca.gencat.cat/visseq/estat-actual</a:t>
            </a:r>
          </a:p>
        </p:txBody>
      </p:sp>
      <p:pic>
        <p:nvPicPr>
          <p:cNvPr id="3" name="Imagen 2">
            <a:extLst>
              <a:ext uri="{FF2B5EF4-FFF2-40B4-BE49-F238E27FC236}">
                <a16:creationId xmlns:a16="http://schemas.microsoft.com/office/drawing/2014/main" id="{B8AC0D09-72FD-CABB-D25E-E04678DB343C}"/>
              </a:ext>
            </a:extLst>
          </p:cNvPr>
          <p:cNvPicPr>
            <a:picLocks noChangeAspect="1"/>
          </p:cNvPicPr>
          <p:nvPr/>
        </p:nvPicPr>
        <p:blipFill rotWithShape="1">
          <a:blip r:embed="rId2"/>
          <a:srcRect l="50000" t="2750"/>
          <a:stretch/>
        </p:blipFill>
        <p:spPr>
          <a:xfrm>
            <a:off x="1821227" y="1047291"/>
            <a:ext cx="8705850" cy="5291524"/>
          </a:xfrm>
          <a:prstGeom prst="rect">
            <a:avLst/>
          </a:prstGeom>
        </p:spPr>
      </p:pic>
      <p:sp>
        <p:nvSpPr>
          <p:cNvPr id="8" name="Elipse 7">
            <a:extLst>
              <a:ext uri="{FF2B5EF4-FFF2-40B4-BE49-F238E27FC236}">
                <a16:creationId xmlns:a16="http://schemas.microsoft.com/office/drawing/2014/main" id="{CF5982FD-7EC3-85E0-7485-7F06C9EBAE09}"/>
              </a:ext>
            </a:extLst>
          </p:cNvPr>
          <p:cNvSpPr/>
          <p:nvPr/>
        </p:nvSpPr>
        <p:spPr>
          <a:xfrm rot="20223993">
            <a:off x="6331052" y="3800456"/>
            <a:ext cx="2543175" cy="876300"/>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object 77">
            <a:extLst>
              <a:ext uri="{FF2B5EF4-FFF2-40B4-BE49-F238E27FC236}">
                <a16:creationId xmlns:a16="http://schemas.microsoft.com/office/drawing/2014/main" id="{AD4F15BD-8182-D586-B8B1-8B4EA8EFFDC2}"/>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Tree>
    <p:extLst>
      <p:ext uri="{BB962C8B-B14F-4D97-AF65-F5344CB8AC3E}">
        <p14:creationId xmlns:p14="http://schemas.microsoft.com/office/powerpoint/2010/main" val="62232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3208454-CFDA-943B-143B-9A77A87C6196}"/>
              </a:ext>
            </a:extLst>
          </p:cNvPr>
          <p:cNvPicPr>
            <a:picLocks noChangeAspect="1"/>
          </p:cNvPicPr>
          <p:nvPr/>
        </p:nvPicPr>
        <p:blipFill>
          <a:blip r:embed="rId2"/>
          <a:stretch>
            <a:fillRect/>
          </a:stretch>
        </p:blipFill>
        <p:spPr>
          <a:xfrm>
            <a:off x="6872186" y="0"/>
            <a:ext cx="5953328" cy="6225702"/>
          </a:xfrm>
          <a:prstGeom prst="rect">
            <a:avLst/>
          </a:prstGeom>
        </p:spPr>
      </p:pic>
      <p:pic>
        <p:nvPicPr>
          <p:cNvPr id="7" name="Imagen 6">
            <a:extLst>
              <a:ext uri="{FF2B5EF4-FFF2-40B4-BE49-F238E27FC236}">
                <a16:creationId xmlns:a16="http://schemas.microsoft.com/office/drawing/2014/main" id="{C1073318-2BF0-786C-4AB1-1793DB903D81}"/>
              </a:ext>
            </a:extLst>
          </p:cNvPr>
          <p:cNvPicPr>
            <a:picLocks noChangeAspect="1"/>
          </p:cNvPicPr>
          <p:nvPr/>
        </p:nvPicPr>
        <p:blipFill rotWithShape="1">
          <a:blip r:embed="rId3"/>
          <a:srcRect l="60420" t="31579" r="12272" b="37115"/>
          <a:stretch/>
        </p:blipFill>
        <p:spPr>
          <a:xfrm>
            <a:off x="357783" y="1307431"/>
            <a:ext cx="6179376" cy="2213811"/>
          </a:xfrm>
          <a:prstGeom prst="rect">
            <a:avLst/>
          </a:prstGeom>
        </p:spPr>
      </p:pic>
      <p:sp>
        <p:nvSpPr>
          <p:cNvPr id="2" name="object 77">
            <a:extLst>
              <a:ext uri="{FF2B5EF4-FFF2-40B4-BE49-F238E27FC236}">
                <a16:creationId xmlns:a16="http://schemas.microsoft.com/office/drawing/2014/main" id="{341637F8-0191-777C-7A4A-E7D10627282B}"/>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
        <p:nvSpPr>
          <p:cNvPr id="3" name="CuadroTexto 2">
            <a:extLst>
              <a:ext uri="{FF2B5EF4-FFF2-40B4-BE49-F238E27FC236}">
                <a16:creationId xmlns:a16="http://schemas.microsoft.com/office/drawing/2014/main" id="{EB4D8D55-6544-A340-A9C1-B7483E453D5F}"/>
              </a:ext>
            </a:extLst>
          </p:cNvPr>
          <p:cNvSpPr txBox="1"/>
          <p:nvPr/>
        </p:nvSpPr>
        <p:spPr>
          <a:xfrm>
            <a:off x="2761750" y="3112851"/>
            <a:ext cx="1601702" cy="276999"/>
          </a:xfrm>
          <a:prstGeom prst="rect">
            <a:avLst/>
          </a:prstGeom>
          <a:noFill/>
        </p:spPr>
        <p:txBody>
          <a:bodyPr wrap="square" rtlCol="0">
            <a:spAutoFit/>
          </a:bodyPr>
          <a:lstStyle/>
          <a:p>
            <a:r>
              <a:rPr lang="ca-ES" sz="1200" dirty="0"/>
              <a:t>(70% total Cataluña)</a:t>
            </a:r>
          </a:p>
        </p:txBody>
      </p:sp>
      <p:pic>
        <p:nvPicPr>
          <p:cNvPr id="5" name="Imagen 4">
            <a:extLst>
              <a:ext uri="{FF2B5EF4-FFF2-40B4-BE49-F238E27FC236}">
                <a16:creationId xmlns:a16="http://schemas.microsoft.com/office/drawing/2014/main" id="{BA3DF413-C839-C31B-7D46-C091859007AD}"/>
              </a:ext>
            </a:extLst>
          </p:cNvPr>
          <p:cNvPicPr>
            <a:picLocks noChangeAspect="1"/>
          </p:cNvPicPr>
          <p:nvPr/>
        </p:nvPicPr>
        <p:blipFill rotWithShape="1">
          <a:blip r:embed="rId3"/>
          <a:srcRect l="54868" t="59571" r="6513" b="14106"/>
          <a:stretch/>
        </p:blipFill>
        <p:spPr>
          <a:xfrm>
            <a:off x="396321" y="4106501"/>
            <a:ext cx="6332560" cy="1348902"/>
          </a:xfrm>
          <a:prstGeom prst="rect">
            <a:avLst/>
          </a:prstGeom>
        </p:spPr>
      </p:pic>
    </p:spTree>
    <p:extLst>
      <p:ext uri="{BB962C8B-B14F-4D97-AF65-F5344CB8AC3E}">
        <p14:creationId xmlns:p14="http://schemas.microsoft.com/office/powerpoint/2010/main" val="25056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C7C6E4-D0A9-57A7-C18E-4FFBB262D5BC}"/>
              </a:ext>
            </a:extLst>
          </p:cNvPr>
          <p:cNvPicPr>
            <a:picLocks noChangeAspect="1"/>
          </p:cNvPicPr>
          <p:nvPr/>
        </p:nvPicPr>
        <p:blipFill rotWithShape="1">
          <a:blip r:embed="rId2"/>
          <a:srcRect t="11298" b="18918"/>
          <a:stretch/>
        </p:blipFill>
        <p:spPr>
          <a:xfrm>
            <a:off x="-14074" y="1232234"/>
            <a:ext cx="12410757" cy="4948989"/>
          </a:xfrm>
          <a:prstGeom prst="rect">
            <a:avLst/>
          </a:prstGeom>
        </p:spPr>
      </p:pic>
      <p:sp>
        <p:nvSpPr>
          <p:cNvPr id="2" name="CuadroTexto 1">
            <a:extLst>
              <a:ext uri="{FF2B5EF4-FFF2-40B4-BE49-F238E27FC236}">
                <a16:creationId xmlns:a16="http://schemas.microsoft.com/office/drawing/2014/main" id="{0C628FB3-BC32-F387-142B-5DE772FEA93D}"/>
              </a:ext>
            </a:extLst>
          </p:cNvPr>
          <p:cNvSpPr txBox="1"/>
          <p:nvPr/>
        </p:nvSpPr>
        <p:spPr>
          <a:xfrm>
            <a:off x="6496050" y="3295620"/>
            <a:ext cx="2429431" cy="400110"/>
          </a:xfrm>
          <a:prstGeom prst="rect">
            <a:avLst/>
          </a:prstGeom>
          <a:noFill/>
        </p:spPr>
        <p:txBody>
          <a:bodyPr wrap="square" rtlCol="0">
            <a:spAutoFit/>
          </a:bodyPr>
          <a:lstStyle/>
          <a:p>
            <a:r>
              <a:rPr lang="ca-ES" sz="2000" b="1" dirty="0" err="1"/>
              <a:t>Normalidad</a:t>
            </a:r>
            <a:endParaRPr lang="ca-ES" sz="2000" b="1" dirty="0"/>
          </a:p>
        </p:txBody>
      </p:sp>
      <p:sp>
        <p:nvSpPr>
          <p:cNvPr id="4" name="CuadroTexto 3">
            <a:extLst>
              <a:ext uri="{FF2B5EF4-FFF2-40B4-BE49-F238E27FC236}">
                <a16:creationId xmlns:a16="http://schemas.microsoft.com/office/drawing/2014/main" id="{0D8D3B16-6D69-D49C-07B3-8A08AEFEF56E}"/>
              </a:ext>
            </a:extLst>
          </p:cNvPr>
          <p:cNvSpPr txBox="1"/>
          <p:nvPr/>
        </p:nvSpPr>
        <p:spPr>
          <a:xfrm>
            <a:off x="6757847" y="4322165"/>
            <a:ext cx="2133600" cy="400110"/>
          </a:xfrm>
          <a:prstGeom prst="rect">
            <a:avLst/>
          </a:prstGeom>
          <a:noFill/>
        </p:spPr>
        <p:txBody>
          <a:bodyPr wrap="square" rtlCol="0">
            <a:spAutoFit/>
          </a:bodyPr>
          <a:lstStyle/>
          <a:p>
            <a:r>
              <a:rPr lang="ca-ES" sz="2000" b="1" dirty="0"/>
              <a:t>Alerta</a:t>
            </a:r>
          </a:p>
        </p:txBody>
      </p:sp>
      <p:sp>
        <p:nvSpPr>
          <p:cNvPr id="6" name="CuadroTexto 5">
            <a:extLst>
              <a:ext uri="{FF2B5EF4-FFF2-40B4-BE49-F238E27FC236}">
                <a16:creationId xmlns:a16="http://schemas.microsoft.com/office/drawing/2014/main" id="{2BA411E1-3AC6-2E31-D739-6DD040B9EB38}"/>
              </a:ext>
            </a:extLst>
          </p:cNvPr>
          <p:cNvSpPr txBox="1"/>
          <p:nvPr/>
        </p:nvSpPr>
        <p:spPr>
          <a:xfrm>
            <a:off x="6262493" y="4829102"/>
            <a:ext cx="2951747" cy="400110"/>
          </a:xfrm>
          <a:prstGeom prst="rect">
            <a:avLst/>
          </a:prstGeom>
          <a:noFill/>
        </p:spPr>
        <p:txBody>
          <a:bodyPr wrap="square" rtlCol="0">
            <a:spAutoFit/>
          </a:bodyPr>
          <a:lstStyle/>
          <a:p>
            <a:r>
              <a:rPr lang="ca-ES" sz="2000" b="1" dirty="0" err="1"/>
              <a:t>Excepcionalidad</a:t>
            </a:r>
            <a:endParaRPr lang="ca-ES" sz="2000" b="1" dirty="0"/>
          </a:p>
        </p:txBody>
      </p:sp>
      <p:sp>
        <p:nvSpPr>
          <p:cNvPr id="7" name="CuadroTexto 6">
            <a:extLst>
              <a:ext uri="{FF2B5EF4-FFF2-40B4-BE49-F238E27FC236}">
                <a16:creationId xmlns:a16="http://schemas.microsoft.com/office/drawing/2014/main" id="{4B731CE6-39F7-7C69-FAC9-BA4ADB064F6F}"/>
              </a:ext>
            </a:extLst>
          </p:cNvPr>
          <p:cNvSpPr txBox="1"/>
          <p:nvPr/>
        </p:nvSpPr>
        <p:spPr>
          <a:xfrm>
            <a:off x="6450486" y="5270872"/>
            <a:ext cx="2294020" cy="400110"/>
          </a:xfrm>
          <a:prstGeom prst="rect">
            <a:avLst/>
          </a:prstGeom>
          <a:noFill/>
        </p:spPr>
        <p:txBody>
          <a:bodyPr wrap="square" rtlCol="0">
            <a:spAutoFit/>
          </a:bodyPr>
          <a:lstStyle/>
          <a:p>
            <a:r>
              <a:rPr lang="ca-ES" sz="2000" b="1" dirty="0" err="1"/>
              <a:t>Emergencia</a:t>
            </a:r>
            <a:endParaRPr lang="ca-ES" sz="2000" b="1" dirty="0"/>
          </a:p>
        </p:txBody>
      </p:sp>
      <p:sp>
        <p:nvSpPr>
          <p:cNvPr id="8" name="object 77">
            <a:extLst>
              <a:ext uri="{FF2B5EF4-FFF2-40B4-BE49-F238E27FC236}">
                <a16:creationId xmlns:a16="http://schemas.microsoft.com/office/drawing/2014/main" id="{6F275DB2-3D3B-FBBB-DF08-CFE8082B568F}"/>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Tree>
    <p:extLst>
      <p:ext uri="{BB962C8B-B14F-4D97-AF65-F5344CB8AC3E}">
        <p14:creationId xmlns:p14="http://schemas.microsoft.com/office/powerpoint/2010/main" val="193046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0FDD00-290F-7272-465C-D09C8EE5B50E}"/>
              </a:ext>
            </a:extLst>
          </p:cNvPr>
          <p:cNvSpPr txBox="1"/>
          <p:nvPr/>
        </p:nvSpPr>
        <p:spPr>
          <a:xfrm>
            <a:off x="10604403" y="1408256"/>
            <a:ext cx="2133600" cy="338554"/>
          </a:xfrm>
          <a:prstGeom prst="rect">
            <a:avLst/>
          </a:prstGeom>
          <a:noFill/>
        </p:spPr>
        <p:txBody>
          <a:bodyPr wrap="square" rtlCol="0">
            <a:spAutoFit/>
          </a:bodyPr>
          <a:lstStyle/>
          <a:p>
            <a:r>
              <a:rPr lang="ca-ES" sz="1600" b="1" dirty="0"/>
              <a:t>Normalitat</a:t>
            </a:r>
          </a:p>
        </p:txBody>
      </p:sp>
      <p:sp>
        <p:nvSpPr>
          <p:cNvPr id="9" name="CuadroTexto 8">
            <a:extLst>
              <a:ext uri="{FF2B5EF4-FFF2-40B4-BE49-F238E27FC236}">
                <a16:creationId xmlns:a16="http://schemas.microsoft.com/office/drawing/2014/main" id="{93B87C2D-06BD-4D48-93C9-A303DBBE9A18}"/>
              </a:ext>
            </a:extLst>
          </p:cNvPr>
          <p:cNvSpPr txBox="1"/>
          <p:nvPr/>
        </p:nvSpPr>
        <p:spPr>
          <a:xfrm>
            <a:off x="10634960" y="2819071"/>
            <a:ext cx="2133600" cy="338554"/>
          </a:xfrm>
          <a:prstGeom prst="rect">
            <a:avLst/>
          </a:prstGeom>
          <a:noFill/>
        </p:spPr>
        <p:txBody>
          <a:bodyPr wrap="square" rtlCol="0">
            <a:spAutoFit/>
          </a:bodyPr>
          <a:lstStyle/>
          <a:p>
            <a:r>
              <a:rPr lang="ca-ES" sz="1600" b="1" dirty="0" err="1"/>
              <a:t>Prealerta</a:t>
            </a:r>
            <a:endParaRPr lang="ca-ES" sz="1600" b="1" dirty="0"/>
          </a:p>
        </p:txBody>
      </p:sp>
      <p:sp>
        <p:nvSpPr>
          <p:cNvPr id="10" name="CuadroTexto 9">
            <a:extLst>
              <a:ext uri="{FF2B5EF4-FFF2-40B4-BE49-F238E27FC236}">
                <a16:creationId xmlns:a16="http://schemas.microsoft.com/office/drawing/2014/main" id="{8C1EBCBE-F689-31FE-7D04-5D1CA447043A}"/>
              </a:ext>
            </a:extLst>
          </p:cNvPr>
          <p:cNvSpPr txBox="1"/>
          <p:nvPr/>
        </p:nvSpPr>
        <p:spPr>
          <a:xfrm>
            <a:off x="10604403" y="4396918"/>
            <a:ext cx="2951747" cy="338554"/>
          </a:xfrm>
          <a:prstGeom prst="rect">
            <a:avLst/>
          </a:prstGeom>
          <a:noFill/>
        </p:spPr>
        <p:txBody>
          <a:bodyPr wrap="square" rtlCol="0">
            <a:spAutoFit/>
          </a:bodyPr>
          <a:lstStyle/>
          <a:p>
            <a:r>
              <a:rPr lang="ca-ES" sz="1600" b="1" dirty="0" err="1"/>
              <a:t>Excepcionalidad</a:t>
            </a:r>
            <a:endParaRPr lang="ca-ES" sz="1600" b="1" dirty="0"/>
          </a:p>
        </p:txBody>
      </p:sp>
      <p:sp>
        <p:nvSpPr>
          <p:cNvPr id="11" name="CuadroTexto 10">
            <a:extLst>
              <a:ext uri="{FF2B5EF4-FFF2-40B4-BE49-F238E27FC236}">
                <a16:creationId xmlns:a16="http://schemas.microsoft.com/office/drawing/2014/main" id="{D5536499-EB5E-D3B5-4F39-CD23E8F7940C}"/>
              </a:ext>
            </a:extLst>
          </p:cNvPr>
          <p:cNvSpPr txBox="1"/>
          <p:nvPr/>
        </p:nvSpPr>
        <p:spPr>
          <a:xfrm>
            <a:off x="10641454" y="4990650"/>
            <a:ext cx="2294020" cy="338554"/>
          </a:xfrm>
          <a:prstGeom prst="rect">
            <a:avLst/>
          </a:prstGeom>
          <a:noFill/>
        </p:spPr>
        <p:txBody>
          <a:bodyPr wrap="square" rtlCol="0">
            <a:spAutoFit/>
          </a:bodyPr>
          <a:lstStyle/>
          <a:p>
            <a:r>
              <a:rPr lang="ca-ES" sz="1600" b="1" dirty="0" err="1"/>
              <a:t>Emergencia</a:t>
            </a:r>
            <a:endParaRPr lang="ca-ES" sz="1600" b="1" dirty="0"/>
          </a:p>
        </p:txBody>
      </p:sp>
      <p:sp>
        <p:nvSpPr>
          <p:cNvPr id="12" name="CuadroTexto 11">
            <a:extLst>
              <a:ext uri="{FF2B5EF4-FFF2-40B4-BE49-F238E27FC236}">
                <a16:creationId xmlns:a16="http://schemas.microsoft.com/office/drawing/2014/main" id="{E0B55B92-0B17-8FF6-F63A-DB2C2EAB8E46}"/>
              </a:ext>
            </a:extLst>
          </p:cNvPr>
          <p:cNvSpPr txBox="1"/>
          <p:nvPr/>
        </p:nvSpPr>
        <p:spPr>
          <a:xfrm>
            <a:off x="10641454" y="3996808"/>
            <a:ext cx="2133600" cy="338554"/>
          </a:xfrm>
          <a:prstGeom prst="rect">
            <a:avLst/>
          </a:prstGeom>
          <a:noFill/>
        </p:spPr>
        <p:txBody>
          <a:bodyPr wrap="square" rtlCol="0">
            <a:spAutoFit/>
          </a:bodyPr>
          <a:lstStyle/>
          <a:p>
            <a:r>
              <a:rPr lang="ca-ES" sz="1600" b="1" dirty="0"/>
              <a:t>Alerta</a:t>
            </a:r>
          </a:p>
        </p:txBody>
      </p:sp>
      <p:sp>
        <p:nvSpPr>
          <p:cNvPr id="5" name="CuadroTexto 4">
            <a:extLst>
              <a:ext uri="{FF2B5EF4-FFF2-40B4-BE49-F238E27FC236}">
                <a16:creationId xmlns:a16="http://schemas.microsoft.com/office/drawing/2014/main" id="{77B4A6BC-24E7-5ADC-665E-3F44A42C26EB}"/>
              </a:ext>
            </a:extLst>
          </p:cNvPr>
          <p:cNvSpPr txBox="1"/>
          <p:nvPr/>
        </p:nvSpPr>
        <p:spPr>
          <a:xfrm>
            <a:off x="3505199" y="0"/>
            <a:ext cx="5253789" cy="369332"/>
          </a:xfrm>
          <a:prstGeom prst="rect">
            <a:avLst/>
          </a:prstGeom>
          <a:noFill/>
        </p:spPr>
        <p:txBody>
          <a:bodyPr wrap="square" rtlCol="0">
            <a:spAutoFit/>
          </a:bodyPr>
          <a:lstStyle/>
          <a:p>
            <a:r>
              <a:rPr lang="ca-ES" dirty="0" err="1"/>
              <a:t>Situación</a:t>
            </a:r>
            <a:r>
              <a:rPr lang="ca-ES" dirty="0"/>
              <a:t> de los </a:t>
            </a:r>
            <a:r>
              <a:rPr lang="ca-ES" dirty="0" err="1"/>
              <a:t>embalses</a:t>
            </a:r>
            <a:r>
              <a:rPr lang="ca-ES" dirty="0"/>
              <a:t> del sistema Ter-Llobregat</a:t>
            </a:r>
          </a:p>
        </p:txBody>
      </p:sp>
      <p:pic>
        <p:nvPicPr>
          <p:cNvPr id="6" name="Imagen 5">
            <a:extLst>
              <a:ext uri="{FF2B5EF4-FFF2-40B4-BE49-F238E27FC236}">
                <a16:creationId xmlns:a16="http://schemas.microsoft.com/office/drawing/2014/main" id="{56E171C8-C135-9A0C-913A-9CD7947E7852}"/>
              </a:ext>
            </a:extLst>
          </p:cNvPr>
          <p:cNvPicPr>
            <a:picLocks noChangeAspect="1"/>
          </p:cNvPicPr>
          <p:nvPr/>
        </p:nvPicPr>
        <p:blipFill>
          <a:blip r:embed="rId2"/>
          <a:stretch>
            <a:fillRect/>
          </a:stretch>
        </p:blipFill>
        <p:spPr>
          <a:xfrm>
            <a:off x="1391250" y="336782"/>
            <a:ext cx="9297206" cy="6072142"/>
          </a:xfrm>
          <a:prstGeom prst="rect">
            <a:avLst/>
          </a:prstGeom>
        </p:spPr>
      </p:pic>
    </p:spTree>
    <p:extLst>
      <p:ext uri="{BB962C8B-B14F-4D97-AF65-F5344CB8AC3E}">
        <p14:creationId xmlns:p14="http://schemas.microsoft.com/office/powerpoint/2010/main" val="371487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0FDD00-290F-7272-465C-D09C8EE5B50E}"/>
              </a:ext>
            </a:extLst>
          </p:cNvPr>
          <p:cNvSpPr txBox="1"/>
          <p:nvPr/>
        </p:nvSpPr>
        <p:spPr>
          <a:xfrm>
            <a:off x="10604403" y="1408256"/>
            <a:ext cx="2133600" cy="338554"/>
          </a:xfrm>
          <a:prstGeom prst="rect">
            <a:avLst/>
          </a:prstGeom>
          <a:noFill/>
        </p:spPr>
        <p:txBody>
          <a:bodyPr wrap="square" rtlCol="0">
            <a:spAutoFit/>
          </a:bodyPr>
          <a:lstStyle/>
          <a:p>
            <a:r>
              <a:rPr lang="ca-ES" sz="1600" b="1" dirty="0"/>
              <a:t>Normalitat</a:t>
            </a:r>
          </a:p>
        </p:txBody>
      </p:sp>
      <p:sp>
        <p:nvSpPr>
          <p:cNvPr id="9" name="CuadroTexto 8">
            <a:extLst>
              <a:ext uri="{FF2B5EF4-FFF2-40B4-BE49-F238E27FC236}">
                <a16:creationId xmlns:a16="http://schemas.microsoft.com/office/drawing/2014/main" id="{93B87C2D-06BD-4D48-93C9-A303DBBE9A18}"/>
              </a:ext>
            </a:extLst>
          </p:cNvPr>
          <p:cNvSpPr txBox="1"/>
          <p:nvPr/>
        </p:nvSpPr>
        <p:spPr>
          <a:xfrm>
            <a:off x="10634960" y="2819071"/>
            <a:ext cx="2133600" cy="338554"/>
          </a:xfrm>
          <a:prstGeom prst="rect">
            <a:avLst/>
          </a:prstGeom>
          <a:noFill/>
        </p:spPr>
        <p:txBody>
          <a:bodyPr wrap="square" rtlCol="0">
            <a:spAutoFit/>
          </a:bodyPr>
          <a:lstStyle/>
          <a:p>
            <a:r>
              <a:rPr lang="ca-ES" sz="1600" b="1" dirty="0" err="1"/>
              <a:t>Prealerta</a:t>
            </a:r>
            <a:endParaRPr lang="ca-ES" sz="1600" b="1" dirty="0"/>
          </a:p>
        </p:txBody>
      </p:sp>
      <p:sp>
        <p:nvSpPr>
          <p:cNvPr id="10" name="CuadroTexto 9">
            <a:extLst>
              <a:ext uri="{FF2B5EF4-FFF2-40B4-BE49-F238E27FC236}">
                <a16:creationId xmlns:a16="http://schemas.microsoft.com/office/drawing/2014/main" id="{8C1EBCBE-F689-31FE-7D04-5D1CA447043A}"/>
              </a:ext>
            </a:extLst>
          </p:cNvPr>
          <p:cNvSpPr txBox="1"/>
          <p:nvPr/>
        </p:nvSpPr>
        <p:spPr>
          <a:xfrm>
            <a:off x="10604403" y="4396918"/>
            <a:ext cx="2951747" cy="338554"/>
          </a:xfrm>
          <a:prstGeom prst="rect">
            <a:avLst/>
          </a:prstGeom>
          <a:noFill/>
        </p:spPr>
        <p:txBody>
          <a:bodyPr wrap="square" rtlCol="0">
            <a:spAutoFit/>
          </a:bodyPr>
          <a:lstStyle/>
          <a:p>
            <a:r>
              <a:rPr lang="ca-ES" sz="1600" b="1" dirty="0" err="1"/>
              <a:t>Excepcionalidad</a:t>
            </a:r>
            <a:endParaRPr lang="ca-ES" sz="1600" b="1" dirty="0"/>
          </a:p>
        </p:txBody>
      </p:sp>
      <p:sp>
        <p:nvSpPr>
          <p:cNvPr id="11" name="CuadroTexto 10">
            <a:extLst>
              <a:ext uri="{FF2B5EF4-FFF2-40B4-BE49-F238E27FC236}">
                <a16:creationId xmlns:a16="http://schemas.microsoft.com/office/drawing/2014/main" id="{D5536499-EB5E-D3B5-4F39-CD23E8F7940C}"/>
              </a:ext>
            </a:extLst>
          </p:cNvPr>
          <p:cNvSpPr txBox="1"/>
          <p:nvPr/>
        </p:nvSpPr>
        <p:spPr>
          <a:xfrm>
            <a:off x="10641454" y="4990650"/>
            <a:ext cx="2294020" cy="338554"/>
          </a:xfrm>
          <a:prstGeom prst="rect">
            <a:avLst/>
          </a:prstGeom>
          <a:noFill/>
        </p:spPr>
        <p:txBody>
          <a:bodyPr wrap="square" rtlCol="0">
            <a:spAutoFit/>
          </a:bodyPr>
          <a:lstStyle/>
          <a:p>
            <a:r>
              <a:rPr lang="ca-ES" sz="1600" b="1" dirty="0" err="1"/>
              <a:t>Emergencia</a:t>
            </a:r>
            <a:endParaRPr lang="ca-ES" sz="1600" b="1" dirty="0"/>
          </a:p>
        </p:txBody>
      </p:sp>
      <p:sp>
        <p:nvSpPr>
          <p:cNvPr id="12" name="CuadroTexto 11">
            <a:extLst>
              <a:ext uri="{FF2B5EF4-FFF2-40B4-BE49-F238E27FC236}">
                <a16:creationId xmlns:a16="http://schemas.microsoft.com/office/drawing/2014/main" id="{E0B55B92-0B17-8FF6-F63A-DB2C2EAB8E46}"/>
              </a:ext>
            </a:extLst>
          </p:cNvPr>
          <p:cNvSpPr txBox="1"/>
          <p:nvPr/>
        </p:nvSpPr>
        <p:spPr>
          <a:xfrm>
            <a:off x="10641454" y="3996808"/>
            <a:ext cx="2133600" cy="338554"/>
          </a:xfrm>
          <a:prstGeom prst="rect">
            <a:avLst/>
          </a:prstGeom>
          <a:noFill/>
        </p:spPr>
        <p:txBody>
          <a:bodyPr wrap="square" rtlCol="0">
            <a:spAutoFit/>
          </a:bodyPr>
          <a:lstStyle/>
          <a:p>
            <a:r>
              <a:rPr lang="ca-ES" sz="1600" b="1" dirty="0"/>
              <a:t>Alerta</a:t>
            </a:r>
          </a:p>
        </p:txBody>
      </p:sp>
      <p:sp>
        <p:nvSpPr>
          <p:cNvPr id="5" name="CuadroTexto 4">
            <a:extLst>
              <a:ext uri="{FF2B5EF4-FFF2-40B4-BE49-F238E27FC236}">
                <a16:creationId xmlns:a16="http://schemas.microsoft.com/office/drawing/2014/main" id="{77B4A6BC-24E7-5ADC-665E-3F44A42C26EB}"/>
              </a:ext>
            </a:extLst>
          </p:cNvPr>
          <p:cNvSpPr txBox="1"/>
          <p:nvPr/>
        </p:nvSpPr>
        <p:spPr>
          <a:xfrm>
            <a:off x="3505199" y="0"/>
            <a:ext cx="5253789" cy="369332"/>
          </a:xfrm>
          <a:prstGeom prst="rect">
            <a:avLst/>
          </a:prstGeom>
          <a:noFill/>
        </p:spPr>
        <p:txBody>
          <a:bodyPr wrap="square" rtlCol="0">
            <a:spAutoFit/>
          </a:bodyPr>
          <a:lstStyle/>
          <a:p>
            <a:r>
              <a:rPr lang="ca-ES" dirty="0" err="1"/>
              <a:t>Situación</a:t>
            </a:r>
            <a:r>
              <a:rPr lang="ca-ES" dirty="0"/>
              <a:t> de los </a:t>
            </a:r>
            <a:r>
              <a:rPr lang="ca-ES" dirty="0" err="1"/>
              <a:t>embalses</a:t>
            </a:r>
            <a:r>
              <a:rPr lang="ca-ES" dirty="0"/>
              <a:t> del sistema Ter-Llobregat</a:t>
            </a:r>
          </a:p>
        </p:txBody>
      </p:sp>
      <p:pic>
        <p:nvPicPr>
          <p:cNvPr id="6" name="Imagen 5">
            <a:extLst>
              <a:ext uri="{FF2B5EF4-FFF2-40B4-BE49-F238E27FC236}">
                <a16:creationId xmlns:a16="http://schemas.microsoft.com/office/drawing/2014/main" id="{56E171C8-C135-9A0C-913A-9CD7947E7852}"/>
              </a:ext>
            </a:extLst>
          </p:cNvPr>
          <p:cNvPicPr>
            <a:picLocks noChangeAspect="1"/>
          </p:cNvPicPr>
          <p:nvPr/>
        </p:nvPicPr>
        <p:blipFill>
          <a:blip r:embed="rId2"/>
          <a:stretch>
            <a:fillRect/>
          </a:stretch>
        </p:blipFill>
        <p:spPr>
          <a:xfrm>
            <a:off x="1391250" y="336782"/>
            <a:ext cx="9297206" cy="6072142"/>
          </a:xfrm>
          <a:prstGeom prst="rect">
            <a:avLst/>
          </a:prstGeom>
        </p:spPr>
      </p:pic>
      <p:sp>
        <p:nvSpPr>
          <p:cNvPr id="2" name="Rectángulo 1">
            <a:extLst>
              <a:ext uri="{FF2B5EF4-FFF2-40B4-BE49-F238E27FC236}">
                <a16:creationId xmlns:a16="http://schemas.microsoft.com/office/drawing/2014/main" id="{B192C182-3B37-C71C-1E4A-0A729BF70F14}"/>
              </a:ext>
            </a:extLst>
          </p:cNvPr>
          <p:cNvSpPr/>
          <p:nvPr/>
        </p:nvSpPr>
        <p:spPr>
          <a:xfrm>
            <a:off x="2057401" y="523191"/>
            <a:ext cx="1840832" cy="4225272"/>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3763161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0FDD00-290F-7272-465C-D09C8EE5B50E}"/>
              </a:ext>
            </a:extLst>
          </p:cNvPr>
          <p:cNvSpPr txBox="1"/>
          <p:nvPr/>
        </p:nvSpPr>
        <p:spPr>
          <a:xfrm>
            <a:off x="10604403" y="1408256"/>
            <a:ext cx="2133600" cy="338554"/>
          </a:xfrm>
          <a:prstGeom prst="rect">
            <a:avLst/>
          </a:prstGeom>
          <a:noFill/>
        </p:spPr>
        <p:txBody>
          <a:bodyPr wrap="square" rtlCol="0">
            <a:spAutoFit/>
          </a:bodyPr>
          <a:lstStyle/>
          <a:p>
            <a:r>
              <a:rPr lang="ca-ES" sz="1600" b="1" dirty="0"/>
              <a:t>Normalitat</a:t>
            </a:r>
          </a:p>
        </p:txBody>
      </p:sp>
      <p:sp>
        <p:nvSpPr>
          <p:cNvPr id="9" name="CuadroTexto 8">
            <a:extLst>
              <a:ext uri="{FF2B5EF4-FFF2-40B4-BE49-F238E27FC236}">
                <a16:creationId xmlns:a16="http://schemas.microsoft.com/office/drawing/2014/main" id="{93B87C2D-06BD-4D48-93C9-A303DBBE9A18}"/>
              </a:ext>
            </a:extLst>
          </p:cNvPr>
          <p:cNvSpPr txBox="1"/>
          <p:nvPr/>
        </p:nvSpPr>
        <p:spPr>
          <a:xfrm>
            <a:off x="10634960" y="2819071"/>
            <a:ext cx="2133600" cy="338554"/>
          </a:xfrm>
          <a:prstGeom prst="rect">
            <a:avLst/>
          </a:prstGeom>
          <a:noFill/>
        </p:spPr>
        <p:txBody>
          <a:bodyPr wrap="square" rtlCol="0">
            <a:spAutoFit/>
          </a:bodyPr>
          <a:lstStyle/>
          <a:p>
            <a:r>
              <a:rPr lang="ca-ES" sz="1600" b="1" dirty="0" err="1"/>
              <a:t>Prealerta</a:t>
            </a:r>
            <a:endParaRPr lang="ca-ES" sz="1600" b="1" dirty="0"/>
          </a:p>
        </p:txBody>
      </p:sp>
      <p:sp>
        <p:nvSpPr>
          <p:cNvPr id="10" name="CuadroTexto 9">
            <a:extLst>
              <a:ext uri="{FF2B5EF4-FFF2-40B4-BE49-F238E27FC236}">
                <a16:creationId xmlns:a16="http://schemas.microsoft.com/office/drawing/2014/main" id="{8C1EBCBE-F689-31FE-7D04-5D1CA447043A}"/>
              </a:ext>
            </a:extLst>
          </p:cNvPr>
          <p:cNvSpPr txBox="1"/>
          <p:nvPr/>
        </p:nvSpPr>
        <p:spPr>
          <a:xfrm>
            <a:off x="10604403" y="4396918"/>
            <a:ext cx="2951747" cy="338554"/>
          </a:xfrm>
          <a:prstGeom prst="rect">
            <a:avLst/>
          </a:prstGeom>
          <a:noFill/>
        </p:spPr>
        <p:txBody>
          <a:bodyPr wrap="square" rtlCol="0">
            <a:spAutoFit/>
          </a:bodyPr>
          <a:lstStyle/>
          <a:p>
            <a:r>
              <a:rPr lang="ca-ES" sz="1600" b="1" dirty="0" err="1"/>
              <a:t>Excepcionalidad</a:t>
            </a:r>
            <a:endParaRPr lang="ca-ES" sz="1600" b="1" dirty="0"/>
          </a:p>
        </p:txBody>
      </p:sp>
      <p:sp>
        <p:nvSpPr>
          <p:cNvPr id="11" name="CuadroTexto 10">
            <a:extLst>
              <a:ext uri="{FF2B5EF4-FFF2-40B4-BE49-F238E27FC236}">
                <a16:creationId xmlns:a16="http://schemas.microsoft.com/office/drawing/2014/main" id="{D5536499-EB5E-D3B5-4F39-CD23E8F7940C}"/>
              </a:ext>
            </a:extLst>
          </p:cNvPr>
          <p:cNvSpPr txBox="1"/>
          <p:nvPr/>
        </p:nvSpPr>
        <p:spPr>
          <a:xfrm>
            <a:off x="10641454" y="4990650"/>
            <a:ext cx="2294020" cy="338554"/>
          </a:xfrm>
          <a:prstGeom prst="rect">
            <a:avLst/>
          </a:prstGeom>
          <a:noFill/>
        </p:spPr>
        <p:txBody>
          <a:bodyPr wrap="square" rtlCol="0">
            <a:spAutoFit/>
          </a:bodyPr>
          <a:lstStyle/>
          <a:p>
            <a:r>
              <a:rPr lang="ca-ES" sz="1600" b="1" dirty="0" err="1"/>
              <a:t>Emergencia</a:t>
            </a:r>
            <a:endParaRPr lang="ca-ES" sz="1600" b="1" dirty="0"/>
          </a:p>
        </p:txBody>
      </p:sp>
      <p:sp>
        <p:nvSpPr>
          <p:cNvPr id="12" name="CuadroTexto 11">
            <a:extLst>
              <a:ext uri="{FF2B5EF4-FFF2-40B4-BE49-F238E27FC236}">
                <a16:creationId xmlns:a16="http://schemas.microsoft.com/office/drawing/2014/main" id="{E0B55B92-0B17-8FF6-F63A-DB2C2EAB8E46}"/>
              </a:ext>
            </a:extLst>
          </p:cNvPr>
          <p:cNvSpPr txBox="1"/>
          <p:nvPr/>
        </p:nvSpPr>
        <p:spPr>
          <a:xfrm>
            <a:off x="10641454" y="3996808"/>
            <a:ext cx="2133600" cy="338554"/>
          </a:xfrm>
          <a:prstGeom prst="rect">
            <a:avLst/>
          </a:prstGeom>
          <a:noFill/>
        </p:spPr>
        <p:txBody>
          <a:bodyPr wrap="square" rtlCol="0">
            <a:spAutoFit/>
          </a:bodyPr>
          <a:lstStyle/>
          <a:p>
            <a:r>
              <a:rPr lang="ca-ES" sz="1600" b="1" dirty="0"/>
              <a:t>Alerta</a:t>
            </a:r>
          </a:p>
        </p:txBody>
      </p:sp>
      <p:sp>
        <p:nvSpPr>
          <p:cNvPr id="5" name="CuadroTexto 4">
            <a:extLst>
              <a:ext uri="{FF2B5EF4-FFF2-40B4-BE49-F238E27FC236}">
                <a16:creationId xmlns:a16="http://schemas.microsoft.com/office/drawing/2014/main" id="{77B4A6BC-24E7-5ADC-665E-3F44A42C26EB}"/>
              </a:ext>
            </a:extLst>
          </p:cNvPr>
          <p:cNvSpPr txBox="1"/>
          <p:nvPr/>
        </p:nvSpPr>
        <p:spPr>
          <a:xfrm>
            <a:off x="3505199" y="0"/>
            <a:ext cx="5253789" cy="369332"/>
          </a:xfrm>
          <a:prstGeom prst="rect">
            <a:avLst/>
          </a:prstGeom>
          <a:noFill/>
        </p:spPr>
        <p:txBody>
          <a:bodyPr wrap="square" rtlCol="0">
            <a:spAutoFit/>
          </a:bodyPr>
          <a:lstStyle/>
          <a:p>
            <a:r>
              <a:rPr lang="ca-ES" dirty="0" err="1"/>
              <a:t>Situación</a:t>
            </a:r>
            <a:r>
              <a:rPr lang="ca-ES" dirty="0"/>
              <a:t> de los </a:t>
            </a:r>
            <a:r>
              <a:rPr lang="ca-ES" dirty="0" err="1"/>
              <a:t>embalses</a:t>
            </a:r>
            <a:r>
              <a:rPr lang="ca-ES" dirty="0"/>
              <a:t> del sistema Ter-Llobregat</a:t>
            </a:r>
          </a:p>
        </p:txBody>
      </p:sp>
      <p:pic>
        <p:nvPicPr>
          <p:cNvPr id="6" name="Imagen 5">
            <a:extLst>
              <a:ext uri="{FF2B5EF4-FFF2-40B4-BE49-F238E27FC236}">
                <a16:creationId xmlns:a16="http://schemas.microsoft.com/office/drawing/2014/main" id="{56E171C8-C135-9A0C-913A-9CD7947E7852}"/>
              </a:ext>
            </a:extLst>
          </p:cNvPr>
          <p:cNvPicPr>
            <a:picLocks noChangeAspect="1"/>
          </p:cNvPicPr>
          <p:nvPr/>
        </p:nvPicPr>
        <p:blipFill>
          <a:blip r:embed="rId2"/>
          <a:stretch>
            <a:fillRect/>
          </a:stretch>
        </p:blipFill>
        <p:spPr>
          <a:xfrm>
            <a:off x="1391250" y="336782"/>
            <a:ext cx="9297206" cy="6072142"/>
          </a:xfrm>
          <a:prstGeom prst="rect">
            <a:avLst/>
          </a:prstGeom>
        </p:spPr>
      </p:pic>
      <p:sp>
        <p:nvSpPr>
          <p:cNvPr id="2" name="Rectángulo 1">
            <a:extLst>
              <a:ext uri="{FF2B5EF4-FFF2-40B4-BE49-F238E27FC236}">
                <a16:creationId xmlns:a16="http://schemas.microsoft.com/office/drawing/2014/main" id="{110E0F9E-B209-5C1A-FF70-F1B70981E448}"/>
              </a:ext>
            </a:extLst>
          </p:cNvPr>
          <p:cNvSpPr/>
          <p:nvPr/>
        </p:nvSpPr>
        <p:spPr>
          <a:xfrm>
            <a:off x="7315201" y="523190"/>
            <a:ext cx="762000" cy="382020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3667893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0FDD00-290F-7272-465C-D09C8EE5B50E}"/>
              </a:ext>
            </a:extLst>
          </p:cNvPr>
          <p:cNvSpPr txBox="1"/>
          <p:nvPr/>
        </p:nvSpPr>
        <p:spPr>
          <a:xfrm>
            <a:off x="10604403" y="1408256"/>
            <a:ext cx="2133600" cy="338554"/>
          </a:xfrm>
          <a:prstGeom prst="rect">
            <a:avLst/>
          </a:prstGeom>
          <a:noFill/>
        </p:spPr>
        <p:txBody>
          <a:bodyPr wrap="square" rtlCol="0">
            <a:spAutoFit/>
          </a:bodyPr>
          <a:lstStyle/>
          <a:p>
            <a:r>
              <a:rPr lang="ca-ES" sz="1600" b="1" dirty="0"/>
              <a:t>Normalitat</a:t>
            </a:r>
          </a:p>
        </p:txBody>
      </p:sp>
      <p:sp>
        <p:nvSpPr>
          <p:cNvPr id="9" name="CuadroTexto 8">
            <a:extLst>
              <a:ext uri="{FF2B5EF4-FFF2-40B4-BE49-F238E27FC236}">
                <a16:creationId xmlns:a16="http://schemas.microsoft.com/office/drawing/2014/main" id="{93B87C2D-06BD-4D48-93C9-A303DBBE9A18}"/>
              </a:ext>
            </a:extLst>
          </p:cNvPr>
          <p:cNvSpPr txBox="1"/>
          <p:nvPr/>
        </p:nvSpPr>
        <p:spPr>
          <a:xfrm>
            <a:off x="10634960" y="2819071"/>
            <a:ext cx="2133600" cy="338554"/>
          </a:xfrm>
          <a:prstGeom prst="rect">
            <a:avLst/>
          </a:prstGeom>
          <a:noFill/>
        </p:spPr>
        <p:txBody>
          <a:bodyPr wrap="square" rtlCol="0">
            <a:spAutoFit/>
          </a:bodyPr>
          <a:lstStyle/>
          <a:p>
            <a:r>
              <a:rPr lang="ca-ES" sz="1600" b="1" dirty="0" err="1"/>
              <a:t>Prealerta</a:t>
            </a:r>
            <a:endParaRPr lang="ca-ES" sz="1600" b="1" dirty="0"/>
          </a:p>
        </p:txBody>
      </p:sp>
      <p:sp>
        <p:nvSpPr>
          <p:cNvPr id="10" name="CuadroTexto 9">
            <a:extLst>
              <a:ext uri="{FF2B5EF4-FFF2-40B4-BE49-F238E27FC236}">
                <a16:creationId xmlns:a16="http://schemas.microsoft.com/office/drawing/2014/main" id="{8C1EBCBE-F689-31FE-7D04-5D1CA447043A}"/>
              </a:ext>
            </a:extLst>
          </p:cNvPr>
          <p:cNvSpPr txBox="1"/>
          <p:nvPr/>
        </p:nvSpPr>
        <p:spPr>
          <a:xfrm>
            <a:off x="10604403" y="4396918"/>
            <a:ext cx="2951747" cy="338554"/>
          </a:xfrm>
          <a:prstGeom prst="rect">
            <a:avLst/>
          </a:prstGeom>
          <a:noFill/>
        </p:spPr>
        <p:txBody>
          <a:bodyPr wrap="square" rtlCol="0">
            <a:spAutoFit/>
          </a:bodyPr>
          <a:lstStyle/>
          <a:p>
            <a:r>
              <a:rPr lang="ca-ES" sz="1600" b="1" dirty="0" err="1"/>
              <a:t>Excepcionalidad</a:t>
            </a:r>
            <a:endParaRPr lang="ca-ES" sz="1600" b="1" dirty="0"/>
          </a:p>
        </p:txBody>
      </p:sp>
      <p:sp>
        <p:nvSpPr>
          <p:cNvPr id="11" name="CuadroTexto 10">
            <a:extLst>
              <a:ext uri="{FF2B5EF4-FFF2-40B4-BE49-F238E27FC236}">
                <a16:creationId xmlns:a16="http://schemas.microsoft.com/office/drawing/2014/main" id="{D5536499-EB5E-D3B5-4F39-CD23E8F7940C}"/>
              </a:ext>
            </a:extLst>
          </p:cNvPr>
          <p:cNvSpPr txBox="1"/>
          <p:nvPr/>
        </p:nvSpPr>
        <p:spPr>
          <a:xfrm>
            <a:off x="10641454" y="4990650"/>
            <a:ext cx="2294020" cy="338554"/>
          </a:xfrm>
          <a:prstGeom prst="rect">
            <a:avLst/>
          </a:prstGeom>
          <a:noFill/>
        </p:spPr>
        <p:txBody>
          <a:bodyPr wrap="square" rtlCol="0">
            <a:spAutoFit/>
          </a:bodyPr>
          <a:lstStyle/>
          <a:p>
            <a:r>
              <a:rPr lang="ca-ES" sz="1600" b="1" dirty="0" err="1"/>
              <a:t>Emergencia</a:t>
            </a:r>
            <a:endParaRPr lang="ca-ES" sz="1600" b="1" dirty="0"/>
          </a:p>
        </p:txBody>
      </p:sp>
      <p:sp>
        <p:nvSpPr>
          <p:cNvPr id="12" name="CuadroTexto 11">
            <a:extLst>
              <a:ext uri="{FF2B5EF4-FFF2-40B4-BE49-F238E27FC236}">
                <a16:creationId xmlns:a16="http://schemas.microsoft.com/office/drawing/2014/main" id="{E0B55B92-0B17-8FF6-F63A-DB2C2EAB8E46}"/>
              </a:ext>
            </a:extLst>
          </p:cNvPr>
          <p:cNvSpPr txBox="1"/>
          <p:nvPr/>
        </p:nvSpPr>
        <p:spPr>
          <a:xfrm>
            <a:off x="10641454" y="3996808"/>
            <a:ext cx="2133600" cy="338554"/>
          </a:xfrm>
          <a:prstGeom prst="rect">
            <a:avLst/>
          </a:prstGeom>
          <a:noFill/>
        </p:spPr>
        <p:txBody>
          <a:bodyPr wrap="square" rtlCol="0">
            <a:spAutoFit/>
          </a:bodyPr>
          <a:lstStyle/>
          <a:p>
            <a:r>
              <a:rPr lang="ca-ES" sz="1600" b="1" dirty="0"/>
              <a:t>Alerta</a:t>
            </a:r>
          </a:p>
        </p:txBody>
      </p:sp>
      <p:sp>
        <p:nvSpPr>
          <p:cNvPr id="5" name="CuadroTexto 4">
            <a:extLst>
              <a:ext uri="{FF2B5EF4-FFF2-40B4-BE49-F238E27FC236}">
                <a16:creationId xmlns:a16="http://schemas.microsoft.com/office/drawing/2014/main" id="{77B4A6BC-24E7-5ADC-665E-3F44A42C26EB}"/>
              </a:ext>
            </a:extLst>
          </p:cNvPr>
          <p:cNvSpPr txBox="1"/>
          <p:nvPr/>
        </p:nvSpPr>
        <p:spPr>
          <a:xfrm>
            <a:off x="3505199" y="0"/>
            <a:ext cx="5253789" cy="369332"/>
          </a:xfrm>
          <a:prstGeom prst="rect">
            <a:avLst/>
          </a:prstGeom>
          <a:noFill/>
        </p:spPr>
        <p:txBody>
          <a:bodyPr wrap="square" rtlCol="0">
            <a:spAutoFit/>
          </a:bodyPr>
          <a:lstStyle/>
          <a:p>
            <a:r>
              <a:rPr lang="ca-ES" dirty="0" err="1"/>
              <a:t>Situación</a:t>
            </a:r>
            <a:r>
              <a:rPr lang="ca-ES" dirty="0"/>
              <a:t> de los </a:t>
            </a:r>
            <a:r>
              <a:rPr lang="ca-ES" dirty="0" err="1"/>
              <a:t>embalses</a:t>
            </a:r>
            <a:r>
              <a:rPr lang="ca-ES" dirty="0"/>
              <a:t> del sistema Ter-Llobregat</a:t>
            </a:r>
          </a:p>
        </p:txBody>
      </p:sp>
      <p:pic>
        <p:nvPicPr>
          <p:cNvPr id="6" name="Imagen 5">
            <a:extLst>
              <a:ext uri="{FF2B5EF4-FFF2-40B4-BE49-F238E27FC236}">
                <a16:creationId xmlns:a16="http://schemas.microsoft.com/office/drawing/2014/main" id="{56E171C8-C135-9A0C-913A-9CD7947E7852}"/>
              </a:ext>
            </a:extLst>
          </p:cNvPr>
          <p:cNvPicPr>
            <a:picLocks noChangeAspect="1"/>
          </p:cNvPicPr>
          <p:nvPr/>
        </p:nvPicPr>
        <p:blipFill>
          <a:blip r:embed="rId2"/>
          <a:stretch>
            <a:fillRect/>
          </a:stretch>
        </p:blipFill>
        <p:spPr>
          <a:xfrm>
            <a:off x="1391250" y="336782"/>
            <a:ext cx="9297206" cy="6072142"/>
          </a:xfrm>
          <a:prstGeom prst="rect">
            <a:avLst/>
          </a:prstGeom>
        </p:spPr>
      </p:pic>
      <p:sp>
        <p:nvSpPr>
          <p:cNvPr id="2" name="Rectángulo 1">
            <a:extLst>
              <a:ext uri="{FF2B5EF4-FFF2-40B4-BE49-F238E27FC236}">
                <a16:creationId xmlns:a16="http://schemas.microsoft.com/office/drawing/2014/main" id="{2DFF5CD9-F02B-B171-63AB-42264DCCBB89}"/>
              </a:ext>
            </a:extLst>
          </p:cNvPr>
          <p:cNvSpPr/>
          <p:nvPr/>
        </p:nvSpPr>
        <p:spPr>
          <a:xfrm>
            <a:off x="8210550" y="523191"/>
            <a:ext cx="581025" cy="382020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295936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4914F85-8C78-0356-918E-ADADC81C6E84}"/>
              </a:ext>
            </a:extLst>
          </p:cNvPr>
          <p:cNvPicPr>
            <a:picLocks noChangeAspect="1"/>
          </p:cNvPicPr>
          <p:nvPr/>
        </p:nvPicPr>
        <p:blipFill rotWithShape="1">
          <a:blip r:embed="rId2">
            <a:alphaModFix amt="50000"/>
          </a:blip>
          <a:srcRect l="-1" r="191"/>
          <a:stretch/>
        </p:blipFill>
        <p:spPr>
          <a:xfrm>
            <a:off x="-585536" y="-386425"/>
            <a:ext cx="12777536" cy="7244425"/>
          </a:xfrm>
          <a:prstGeom prst="rect">
            <a:avLst/>
          </a:prstGeom>
        </p:spPr>
      </p:pic>
      <p:sp>
        <p:nvSpPr>
          <p:cNvPr id="2" name="CuadroTexto 1">
            <a:extLst>
              <a:ext uri="{FF2B5EF4-FFF2-40B4-BE49-F238E27FC236}">
                <a16:creationId xmlns:a16="http://schemas.microsoft.com/office/drawing/2014/main" id="{5E277155-2315-341B-0072-520F0926B077}"/>
              </a:ext>
            </a:extLst>
          </p:cNvPr>
          <p:cNvSpPr txBox="1"/>
          <p:nvPr/>
        </p:nvSpPr>
        <p:spPr>
          <a:xfrm>
            <a:off x="6308438" y="1117600"/>
            <a:ext cx="5661891" cy="1138773"/>
          </a:xfrm>
          <a:prstGeom prst="rect">
            <a:avLst/>
          </a:prstGeom>
          <a:noFill/>
        </p:spPr>
        <p:txBody>
          <a:bodyPr wrap="square" rtlCol="0">
            <a:spAutoFit/>
          </a:bodyPr>
          <a:lstStyle/>
          <a:p>
            <a:r>
              <a:rPr lang="ca-ES" sz="4000" b="1" dirty="0"/>
              <a:t>LA SEQUÍA EN CATALUÑA</a:t>
            </a:r>
            <a:r>
              <a:rPr lang="ca-ES" sz="1050" b="1" dirty="0"/>
              <a:t> </a:t>
            </a:r>
            <a:r>
              <a:rPr lang="ca-ES" sz="2800" b="1" dirty="0"/>
              <a:t>PREVISIÓN Y GESTIÓN</a:t>
            </a:r>
          </a:p>
        </p:txBody>
      </p:sp>
      <p:cxnSp>
        <p:nvCxnSpPr>
          <p:cNvPr id="3" name="Conector recto 2">
            <a:extLst>
              <a:ext uri="{FF2B5EF4-FFF2-40B4-BE49-F238E27FC236}">
                <a16:creationId xmlns:a16="http://schemas.microsoft.com/office/drawing/2014/main" id="{ABDA8546-DCB8-DC23-C0DE-18B00CE40FC5}"/>
              </a:ext>
            </a:extLst>
          </p:cNvPr>
          <p:cNvCxnSpPr/>
          <p:nvPr/>
        </p:nvCxnSpPr>
        <p:spPr>
          <a:xfrm>
            <a:off x="6388648" y="2350805"/>
            <a:ext cx="566189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71207606-9BBF-938D-AD8F-87E547DDCFAC}"/>
              </a:ext>
            </a:extLst>
          </p:cNvPr>
          <p:cNvSpPr txBox="1"/>
          <p:nvPr/>
        </p:nvSpPr>
        <p:spPr>
          <a:xfrm>
            <a:off x="6388648" y="2903621"/>
            <a:ext cx="5209794" cy="295465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s-ES" sz="2400"/>
              <a:t>Contexto</a:t>
            </a:r>
          </a:p>
          <a:p>
            <a:pPr marL="342900" indent="-342900">
              <a:spcBef>
                <a:spcPts val="600"/>
              </a:spcBef>
              <a:buFont typeface="Arial" panose="020B0604020202020204" pitchFamily="34" charset="0"/>
              <a:buChar char="•"/>
            </a:pPr>
            <a:r>
              <a:rPr lang="es-ES" sz="2400"/>
              <a:t>Elementos de planificación y gestión</a:t>
            </a:r>
          </a:p>
          <a:p>
            <a:pPr marL="342900" indent="-342900">
              <a:spcBef>
                <a:spcPts val="600"/>
              </a:spcBef>
              <a:buFont typeface="Arial" panose="020B0604020202020204" pitchFamily="34" charset="0"/>
              <a:buChar char="•"/>
            </a:pPr>
            <a:r>
              <a:rPr lang="es-ES" sz="2400"/>
              <a:t>Acciones sobre la demanda</a:t>
            </a:r>
          </a:p>
          <a:p>
            <a:pPr marL="342900" indent="-342900">
              <a:spcBef>
                <a:spcPts val="600"/>
              </a:spcBef>
              <a:buFont typeface="Arial" panose="020B0604020202020204" pitchFamily="34" charset="0"/>
              <a:buChar char="•"/>
            </a:pPr>
            <a:r>
              <a:rPr lang="es-ES" sz="2400"/>
              <a:t>Acciones sobre los recursos</a:t>
            </a:r>
          </a:p>
          <a:p>
            <a:pPr marL="342900" indent="-342900">
              <a:spcBef>
                <a:spcPts val="600"/>
              </a:spcBef>
              <a:buFont typeface="Arial" panose="020B0604020202020204" pitchFamily="34" charset="0"/>
              <a:buChar char="•"/>
            </a:pPr>
            <a:r>
              <a:rPr lang="es-ES" sz="2400"/>
              <a:t>Reflexiones finales</a:t>
            </a:r>
          </a:p>
          <a:p>
            <a:pPr>
              <a:spcBef>
                <a:spcPts val="600"/>
              </a:spcBef>
            </a:pPr>
            <a:endParaRPr lang="es-ES"/>
          </a:p>
          <a:p>
            <a:pPr>
              <a:spcBef>
                <a:spcPts val="600"/>
              </a:spcBef>
            </a:pPr>
            <a:endParaRPr lang="es-ES"/>
          </a:p>
        </p:txBody>
      </p:sp>
    </p:spTree>
    <p:extLst>
      <p:ext uri="{BB962C8B-B14F-4D97-AF65-F5344CB8AC3E}">
        <p14:creationId xmlns:p14="http://schemas.microsoft.com/office/powerpoint/2010/main" val="1936800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0FDD00-290F-7272-465C-D09C8EE5B50E}"/>
              </a:ext>
            </a:extLst>
          </p:cNvPr>
          <p:cNvSpPr txBox="1"/>
          <p:nvPr/>
        </p:nvSpPr>
        <p:spPr>
          <a:xfrm>
            <a:off x="10604403" y="1408256"/>
            <a:ext cx="2133600" cy="338554"/>
          </a:xfrm>
          <a:prstGeom prst="rect">
            <a:avLst/>
          </a:prstGeom>
          <a:noFill/>
        </p:spPr>
        <p:txBody>
          <a:bodyPr wrap="square" rtlCol="0">
            <a:spAutoFit/>
          </a:bodyPr>
          <a:lstStyle/>
          <a:p>
            <a:r>
              <a:rPr lang="ca-ES" sz="1600" b="1" dirty="0"/>
              <a:t>Normalitat</a:t>
            </a:r>
          </a:p>
        </p:txBody>
      </p:sp>
      <p:sp>
        <p:nvSpPr>
          <p:cNvPr id="9" name="CuadroTexto 8">
            <a:extLst>
              <a:ext uri="{FF2B5EF4-FFF2-40B4-BE49-F238E27FC236}">
                <a16:creationId xmlns:a16="http://schemas.microsoft.com/office/drawing/2014/main" id="{93B87C2D-06BD-4D48-93C9-A303DBBE9A18}"/>
              </a:ext>
            </a:extLst>
          </p:cNvPr>
          <p:cNvSpPr txBox="1"/>
          <p:nvPr/>
        </p:nvSpPr>
        <p:spPr>
          <a:xfrm>
            <a:off x="10634960" y="2819071"/>
            <a:ext cx="2133600" cy="338554"/>
          </a:xfrm>
          <a:prstGeom prst="rect">
            <a:avLst/>
          </a:prstGeom>
          <a:noFill/>
        </p:spPr>
        <p:txBody>
          <a:bodyPr wrap="square" rtlCol="0">
            <a:spAutoFit/>
          </a:bodyPr>
          <a:lstStyle/>
          <a:p>
            <a:r>
              <a:rPr lang="ca-ES" sz="1600" b="1" dirty="0" err="1"/>
              <a:t>Prealerta</a:t>
            </a:r>
            <a:endParaRPr lang="ca-ES" sz="1600" b="1" dirty="0"/>
          </a:p>
        </p:txBody>
      </p:sp>
      <p:sp>
        <p:nvSpPr>
          <p:cNvPr id="10" name="CuadroTexto 9">
            <a:extLst>
              <a:ext uri="{FF2B5EF4-FFF2-40B4-BE49-F238E27FC236}">
                <a16:creationId xmlns:a16="http://schemas.microsoft.com/office/drawing/2014/main" id="{8C1EBCBE-F689-31FE-7D04-5D1CA447043A}"/>
              </a:ext>
            </a:extLst>
          </p:cNvPr>
          <p:cNvSpPr txBox="1"/>
          <p:nvPr/>
        </p:nvSpPr>
        <p:spPr>
          <a:xfrm>
            <a:off x="10604403" y="4396918"/>
            <a:ext cx="2951747" cy="338554"/>
          </a:xfrm>
          <a:prstGeom prst="rect">
            <a:avLst/>
          </a:prstGeom>
          <a:noFill/>
        </p:spPr>
        <p:txBody>
          <a:bodyPr wrap="square" rtlCol="0">
            <a:spAutoFit/>
          </a:bodyPr>
          <a:lstStyle/>
          <a:p>
            <a:r>
              <a:rPr lang="ca-ES" sz="1600" b="1" dirty="0" err="1"/>
              <a:t>Excepcionalidad</a:t>
            </a:r>
            <a:endParaRPr lang="ca-ES" sz="1600" b="1" dirty="0"/>
          </a:p>
        </p:txBody>
      </p:sp>
      <p:sp>
        <p:nvSpPr>
          <p:cNvPr id="11" name="CuadroTexto 10">
            <a:extLst>
              <a:ext uri="{FF2B5EF4-FFF2-40B4-BE49-F238E27FC236}">
                <a16:creationId xmlns:a16="http://schemas.microsoft.com/office/drawing/2014/main" id="{D5536499-EB5E-D3B5-4F39-CD23E8F7940C}"/>
              </a:ext>
            </a:extLst>
          </p:cNvPr>
          <p:cNvSpPr txBox="1"/>
          <p:nvPr/>
        </p:nvSpPr>
        <p:spPr>
          <a:xfrm>
            <a:off x="10641454" y="4990650"/>
            <a:ext cx="2294020" cy="338554"/>
          </a:xfrm>
          <a:prstGeom prst="rect">
            <a:avLst/>
          </a:prstGeom>
          <a:noFill/>
        </p:spPr>
        <p:txBody>
          <a:bodyPr wrap="square" rtlCol="0">
            <a:spAutoFit/>
          </a:bodyPr>
          <a:lstStyle/>
          <a:p>
            <a:r>
              <a:rPr lang="ca-ES" sz="1600" b="1" dirty="0" err="1"/>
              <a:t>Emergencia</a:t>
            </a:r>
            <a:endParaRPr lang="ca-ES" sz="1600" b="1" dirty="0"/>
          </a:p>
        </p:txBody>
      </p:sp>
      <p:sp>
        <p:nvSpPr>
          <p:cNvPr id="12" name="CuadroTexto 11">
            <a:extLst>
              <a:ext uri="{FF2B5EF4-FFF2-40B4-BE49-F238E27FC236}">
                <a16:creationId xmlns:a16="http://schemas.microsoft.com/office/drawing/2014/main" id="{E0B55B92-0B17-8FF6-F63A-DB2C2EAB8E46}"/>
              </a:ext>
            </a:extLst>
          </p:cNvPr>
          <p:cNvSpPr txBox="1"/>
          <p:nvPr/>
        </p:nvSpPr>
        <p:spPr>
          <a:xfrm>
            <a:off x="10641454" y="3996808"/>
            <a:ext cx="2133600" cy="338554"/>
          </a:xfrm>
          <a:prstGeom prst="rect">
            <a:avLst/>
          </a:prstGeom>
          <a:noFill/>
        </p:spPr>
        <p:txBody>
          <a:bodyPr wrap="square" rtlCol="0">
            <a:spAutoFit/>
          </a:bodyPr>
          <a:lstStyle/>
          <a:p>
            <a:r>
              <a:rPr lang="ca-ES" sz="1600" b="1" dirty="0"/>
              <a:t>Alerta</a:t>
            </a:r>
          </a:p>
        </p:txBody>
      </p:sp>
      <p:sp>
        <p:nvSpPr>
          <p:cNvPr id="5" name="CuadroTexto 4">
            <a:extLst>
              <a:ext uri="{FF2B5EF4-FFF2-40B4-BE49-F238E27FC236}">
                <a16:creationId xmlns:a16="http://schemas.microsoft.com/office/drawing/2014/main" id="{77B4A6BC-24E7-5ADC-665E-3F44A42C26EB}"/>
              </a:ext>
            </a:extLst>
          </p:cNvPr>
          <p:cNvSpPr txBox="1"/>
          <p:nvPr/>
        </p:nvSpPr>
        <p:spPr>
          <a:xfrm>
            <a:off x="3505199" y="0"/>
            <a:ext cx="5253789" cy="369332"/>
          </a:xfrm>
          <a:prstGeom prst="rect">
            <a:avLst/>
          </a:prstGeom>
          <a:noFill/>
        </p:spPr>
        <p:txBody>
          <a:bodyPr wrap="square" rtlCol="0">
            <a:spAutoFit/>
          </a:bodyPr>
          <a:lstStyle/>
          <a:p>
            <a:r>
              <a:rPr lang="ca-ES" dirty="0" err="1"/>
              <a:t>Situación</a:t>
            </a:r>
            <a:r>
              <a:rPr lang="ca-ES" dirty="0"/>
              <a:t> de los </a:t>
            </a:r>
            <a:r>
              <a:rPr lang="ca-ES" dirty="0" err="1"/>
              <a:t>embalses</a:t>
            </a:r>
            <a:r>
              <a:rPr lang="ca-ES" dirty="0"/>
              <a:t> del sistema Ter-Llobregat</a:t>
            </a:r>
          </a:p>
        </p:txBody>
      </p:sp>
      <p:pic>
        <p:nvPicPr>
          <p:cNvPr id="6" name="Imagen 5">
            <a:extLst>
              <a:ext uri="{FF2B5EF4-FFF2-40B4-BE49-F238E27FC236}">
                <a16:creationId xmlns:a16="http://schemas.microsoft.com/office/drawing/2014/main" id="{56E171C8-C135-9A0C-913A-9CD7947E7852}"/>
              </a:ext>
            </a:extLst>
          </p:cNvPr>
          <p:cNvPicPr>
            <a:picLocks noChangeAspect="1"/>
          </p:cNvPicPr>
          <p:nvPr/>
        </p:nvPicPr>
        <p:blipFill>
          <a:blip r:embed="rId2"/>
          <a:stretch>
            <a:fillRect/>
          </a:stretch>
        </p:blipFill>
        <p:spPr>
          <a:xfrm>
            <a:off x="1391250" y="336782"/>
            <a:ext cx="9297206" cy="6072142"/>
          </a:xfrm>
          <a:prstGeom prst="rect">
            <a:avLst/>
          </a:prstGeom>
        </p:spPr>
      </p:pic>
      <p:sp>
        <p:nvSpPr>
          <p:cNvPr id="4" name="Rectángulo 3">
            <a:extLst>
              <a:ext uri="{FF2B5EF4-FFF2-40B4-BE49-F238E27FC236}">
                <a16:creationId xmlns:a16="http://schemas.microsoft.com/office/drawing/2014/main" id="{79C42A8D-93D6-AFA5-B0F1-6CA483D3CFA7}"/>
              </a:ext>
            </a:extLst>
          </p:cNvPr>
          <p:cNvSpPr/>
          <p:nvPr/>
        </p:nvSpPr>
        <p:spPr>
          <a:xfrm>
            <a:off x="9016670" y="523191"/>
            <a:ext cx="1378614" cy="3820209"/>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CuadroTexto 6">
            <a:extLst>
              <a:ext uri="{FF2B5EF4-FFF2-40B4-BE49-F238E27FC236}">
                <a16:creationId xmlns:a16="http://schemas.microsoft.com/office/drawing/2014/main" id="{3D429066-DD2C-2319-4807-4FF44A809BE4}"/>
              </a:ext>
            </a:extLst>
          </p:cNvPr>
          <p:cNvSpPr txBox="1"/>
          <p:nvPr/>
        </p:nvSpPr>
        <p:spPr>
          <a:xfrm>
            <a:off x="9167107" y="83347"/>
            <a:ext cx="1467853" cy="369332"/>
          </a:xfrm>
          <a:prstGeom prst="rect">
            <a:avLst/>
          </a:prstGeom>
          <a:noFill/>
        </p:spPr>
        <p:txBody>
          <a:bodyPr wrap="square" rtlCol="0">
            <a:spAutoFit/>
          </a:bodyPr>
          <a:lstStyle/>
          <a:p>
            <a:r>
              <a:rPr lang="ca-ES" b="1" dirty="0"/>
              <a:t>¡3 </a:t>
            </a:r>
            <a:r>
              <a:rPr lang="ca-ES" b="1" dirty="0" err="1"/>
              <a:t>años</a:t>
            </a:r>
            <a:r>
              <a:rPr lang="ca-ES" b="1" dirty="0"/>
              <a:t>!</a:t>
            </a:r>
          </a:p>
        </p:txBody>
      </p:sp>
    </p:spTree>
    <p:extLst>
      <p:ext uri="{BB962C8B-B14F-4D97-AF65-F5344CB8AC3E}">
        <p14:creationId xmlns:p14="http://schemas.microsoft.com/office/powerpoint/2010/main" val="2462464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4C06271-434C-0819-DD32-694A36474F89}"/>
              </a:ext>
            </a:extLst>
          </p:cNvPr>
          <p:cNvSpPr txBox="1"/>
          <p:nvPr/>
        </p:nvSpPr>
        <p:spPr>
          <a:xfrm>
            <a:off x="6116658" y="5031205"/>
            <a:ext cx="6067425" cy="707886"/>
          </a:xfrm>
          <a:prstGeom prst="rect">
            <a:avLst/>
          </a:prstGeom>
          <a:noFill/>
        </p:spPr>
        <p:txBody>
          <a:bodyPr wrap="square" rtlCol="0">
            <a:spAutoFit/>
          </a:bodyPr>
          <a:lstStyle/>
          <a:p>
            <a:r>
              <a:rPr lang="ca-ES" sz="4000" b="1" dirty="0" err="1"/>
              <a:t>Gestión</a:t>
            </a:r>
            <a:r>
              <a:rPr lang="ca-ES" sz="4000" b="1" dirty="0"/>
              <a:t> sobre los recursos</a:t>
            </a:r>
          </a:p>
        </p:txBody>
      </p:sp>
      <p:pic>
        <p:nvPicPr>
          <p:cNvPr id="4" name="Imagen 3">
            <a:extLst>
              <a:ext uri="{FF2B5EF4-FFF2-40B4-BE49-F238E27FC236}">
                <a16:creationId xmlns:a16="http://schemas.microsoft.com/office/drawing/2014/main" id="{264A034D-FECE-5A66-F178-0B5C7E2F6DD3}"/>
              </a:ext>
            </a:extLst>
          </p:cNvPr>
          <p:cNvPicPr>
            <a:picLocks noChangeAspect="1"/>
          </p:cNvPicPr>
          <p:nvPr/>
        </p:nvPicPr>
        <p:blipFill rotWithShape="1">
          <a:blip r:embed="rId2">
            <a:alphaModFix amt="20000"/>
          </a:blip>
          <a:srcRect t="881"/>
          <a:stretch/>
        </p:blipFill>
        <p:spPr>
          <a:xfrm>
            <a:off x="0" y="1035210"/>
            <a:ext cx="10351625" cy="5822790"/>
          </a:xfrm>
          <a:prstGeom prst="rect">
            <a:avLst/>
          </a:prstGeom>
        </p:spPr>
      </p:pic>
    </p:spTree>
    <p:extLst>
      <p:ext uri="{BB962C8B-B14F-4D97-AF65-F5344CB8AC3E}">
        <p14:creationId xmlns:p14="http://schemas.microsoft.com/office/powerpoint/2010/main" val="3143875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EE601B8-2220-CAB1-AD34-5FE3C490019B}"/>
              </a:ext>
            </a:extLst>
          </p:cNvPr>
          <p:cNvPicPr>
            <a:picLocks noChangeAspect="1"/>
          </p:cNvPicPr>
          <p:nvPr/>
        </p:nvPicPr>
        <p:blipFill>
          <a:blip r:embed="rId2"/>
          <a:stretch>
            <a:fillRect/>
          </a:stretch>
        </p:blipFill>
        <p:spPr>
          <a:xfrm>
            <a:off x="1893265" y="956740"/>
            <a:ext cx="8405469" cy="5387911"/>
          </a:xfrm>
          <a:prstGeom prst="rect">
            <a:avLst/>
          </a:prstGeom>
        </p:spPr>
      </p:pic>
      <p:sp>
        <p:nvSpPr>
          <p:cNvPr id="4" name="object 77">
            <a:extLst>
              <a:ext uri="{FF2B5EF4-FFF2-40B4-BE49-F238E27FC236}">
                <a16:creationId xmlns:a16="http://schemas.microsoft.com/office/drawing/2014/main" id="{CDD3C761-8DD7-2ADA-8203-37F8C3CCE994}"/>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REDISTRIBUCIÓN DE LOS RECURSOS</a:t>
            </a:r>
          </a:p>
        </p:txBody>
      </p:sp>
      <p:sp>
        <p:nvSpPr>
          <p:cNvPr id="5" name="CuadroTexto 4">
            <a:extLst>
              <a:ext uri="{FF2B5EF4-FFF2-40B4-BE49-F238E27FC236}">
                <a16:creationId xmlns:a16="http://schemas.microsoft.com/office/drawing/2014/main" id="{37DFB95D-2B51-A2A0-E429-2027621BCE5E}"/>
              </a:ext>
            </a:extLst>
          </p:cNvPr>
          <p:cNvSpPr txBox="1"/>
          <p:nvPr/>
        </p:nvSpPr>
        <p:spPr>
          <a:xfrm>
            <a:off x="699785" y="3730153"/>
            <a:ext cx="810126" cy="369332"/>
          </a:xfrm>
          <a:prstGeom prst="rect">
            <a:avLst/>
          </a:prstGeom>
          <a:noFill/>
        </p:spPr>
        <p:txBody>
          <a:bodyPr wrap="square" rtlCol="0">
            <a:spAutoFit/>
          </a:bodyPr>
          <a:lstStyle/>
          <a:p>
            <a:r>
              <a:rPr lang="ca-ES" dirty="0"/>
              <a:t>75%</a:t>
            </a:r>
          </a:p>
        </p:txBody>
      </p:sp>
      <p:sp>
        <p:nvSpPr>
          <p:cNvPr id="6" name="CuadroTexto 5">
            <a:extLst>
              <a:ext uri="{FF2B5EF4-FFF2-40B4-BE49-F238E27FC236}">
                <a16:creationId xmlns:a16="http://schemas.microsoft.com/office/drawing/2014/main" id="{D02F29E7-928C-6518-4873-20A17F632796}"/>
              </a:ext>
            </a:extLst>
          </p:cNvPr>
          <p:cNvSpPr txBox="1"/>
          <p:nvPr/>
        </p:nvSpPr>
        <p:spPr>
          <a:xfrm>
            <a:off x="699785" y="5851357"/>
            <a:ext cx="810126" cy="369332"/>
          </a:xfrm>
          <a:prstGeom prst="rect">
            <a:avLst/>
          </a:prstGeom>
          <a:noFill/>
        </p:spPr>
        <p:txBody>
          <a:bodyPr wrap="square" rtlCol="0">
            <a:spAutoFit/>
          </a:bodyPr>
          <a:lstStyle/>
          <a:p>
            <a:r>
              <a:rPr lang="ca-ES" dirty="0"/>
              <a:t>25%</a:t>
            </a:r>
          </a:p>
        </p:txBody>
      </p:sp>
      <p:sp>
        <p:nvSpPr>
          <p:cNvPr id="7" name="Abrir corchete 6">
            <a:extLst>
              <a:ext uri="{FF2B5EF4-FFF2-40B4-BE49-F238E27FC236}">
                <a16:creationId xmlns:a16="http://schemas.microsoft.com/office/drawing/2014/main" id="{A3F016ED-D0CB-F70E-35EC-AC862AE0F0ED}"/>
              </a:ext>
            </a:extLst>
          </p:cNvPr>
          <p:cNvSpPr/>
          <p:nvPr/>
        </p:nvSpPr>
        <p:spPr>
          <a:xfrm>
            <a:off x="1596189" y="5727395"/>
            <a:ext cx="72190" cy="61725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8" name="Abrir corchete 7">
            <a:extLst>
              <a:ext uri="{FF2B5EF4-FFF2-40B4-BE49-F238E27FC236}">
                <a16:creationId xmlns:a16="http://schemas.microsoft.com/office/drawing/2014/main" id="{3A7D7533-9B7D-18F7-BDE7-5BC5B14DA851}"/>
              </a:ext>
            </a:extLst>
          </p:cNvPr>
          <p:cNvSpPr/>
          <p:nvPr/>
        </p:nvSpPr>
        <p:spPr>
          <a:xfrm flipH="1">
            <a:off x="10523620" y="4070910"/>
            <a:ext cx="68180" cy="224516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a-ES"/>
          </a:p>
        </p:txBody>
      </p:sp>
      <p:sp>
        <p:nvSpPr>
          <p:cNvPr id="9" name="CuadroTexto 8">
            <a:extLst>
              <a:ext uri="{FF2B5EF4-FFF2-40B4-BE49-F238E27FC236}">
                <a16:creationId xmlns:a16="http://schemas.microsoft.com/office/drawing/2014/main" id="{FB701FCA-1227-1209-11BB-F9F39141F6FD}"/>
              </a:ext>
            </a:extLst>
          </p:cNvPr>
          <p:cNvSpPr txBox="1"/>
          <p:nvPr/>
        </p:nvSpPr>
        <p:spPr>
          <a:xfrm>
            <a:off x="10744199" y="5193493"/>
            <a:ext cx="810126" cy="369332"/>
          </a:xfrm>
          <a:prstGeom prst="rect">
            <a:avLst/>
          </a:prstGeom>
          <a:noFill/>
        </p:spPr>
        <p:txBody>
          <a:bodyPr wrap="square" rtlCol="0">
            <a:spAutoFit/>
          </a:bodyPr>
          <a:lstStyle/>
          <a:p>
            <a:r>
              <a:rPr lang="ca-ES" dirty="0"/>
              <a:t>75%</a:t>
            </a:r>
          </a:p>
        </p:txBody>
      </p:sp>
      <p:sp>
        <p:nvSpPr>
          <p:cNvPr id="10" name="CuadroTexto 9">
            <a:extLst>
              <a:ext uri="{FF2B5EF4-FFF2-40B4-BE49-F238E27FC236}">
                <a16:creationId xmlns:a16="http://schemas.microsoft.com/office/drawing/2014/main" id="{DDA7F395-F9BC-28A4-D7E4-310BA6F6EA76}"/>
              </a:ext>
            </a:extLst>
          </p:cNvPr>
          <p:cNvSpPr txBox="1"/>
          <p:nvPr/>
        </p:nvSpPr>
        <p:spPr>
          <a:xfrm>
            <a:off x="10744199" y="3466029"/>
            <a:ext cx="810126" cy="369332"/>
          </a:xfrm>
          <a:prstGeom prst="rect">
            <a:avLst/>
          </a:prstGeom>
          <a:noFill/>
        </p:spPr>
        <p:txBody>
          <a:bodyPr wrap="square" rtlCol="0">
            <a:spAutoFit/>
          </a:bodyPr>
          <a:lstStyle/>
          <a:p>
            <a:r>
              <a:rPr lang="ca-ES" dirty="0"/>
              <a:t>25%</a:t>
            </a:r>
          </a:p>
        </p:txBody>
      </p:sp>
      <p:sp>
        <p:nvSpPr>
          <p:cNvPr id="2" name="Rectángulo 1">
            <a:extLst>
              <a:ext uri="{FF2B5EF4-FFF2-40B4-BE49-F238E27FC236}">
                <a16:creationId xmlns:a16="http://schemas.microsoft.com/office/drawing/2014/main" id="{25E23587-C9DE-29E9-9CAD-D9F73465394E}"/>
              </a:ext>
            </a:extLst>
          </p:cNvPr>
          <p:cNvSpPr/>
          <p:nvPr/>
        </p:nvSpPr>
        <p:spPr>
          <a:xfrm>
            <a:off x="8831179" y="4203032"/>
            <a:ext cx="1467555" cy="481263"/>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Rectángulo 10">
            <a:extLst>
              <a:ext uri="{FF2B5EF4-FFF2-40B4-BE49-F238E27FC236}">
                <a16:creationId xmlns:a16="http://schemas.microsoft.com/office/drawing/2014/main" id="{480330E3-1515-B182-CAEC-6E9186767B78}"/>
              </a:ext>
            </a:extLst>
          </p:cNvPr>
          <p:cNvSpPr/>
          <p:nvPr/>
        </p:nvSpPr>
        <p:spPr>
          <a:xfrm>
            <a:off x="8831178" y="4804610"/>
            <a:ext cx="1467555" cy="481263"/>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Tree>
    <p:extLst>
      <p:ext uri="{BB962C8B-B14F-4D97-AF65-F5344CB8AC3E}">
        <p14:creationId xmlns:p14="http://schemas.microsoft.com/office/powerpoint/2010/main" val="255577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4C06271-434C-0819-DD32-694A36474F89}"/>
              </a:ext>
            </a:extLst>
          </p:cNvPr>
          <p:cNvSpPr txBox="1"/>
          <p:nvPr/>
        </p:nvSpPr>
        <p:spPr>
          <a:xfrm>
            <a:off x="6214812" y="4918910"/>
            <a:ext cx="6067425" cy="707886"/>
          </a:xfrm>
          <a:prstGeom prst="rect">
            <a:avLst/>
          </a:prstGeom>
          <a:noFill/>
        </p:spPr>
        <p:txBody>
          <a:bodyPr wrap="square" rtlCol="0">
            <a:spAutoFit/>
          </a:bodyPr>
          <a:lstStyle/>
          <a:p>
            <a:r>
              <a:rPr lang="ca-ES" sz="4000" b="1" dirty="0" err="1"/>
              <a:t>Gestión</a:t>
            </a:r>
            <a:r>
              <a:rPr lang="ca-ES" sz="4000" b="1" dirty="0"/>
              <a:t> sobre la demanda</a:t>
            </a:r>
          </a:p>
        </p:txBody>
      </p:sp>
      <p:pic>
        <p:nvPicPr>
          <p:cNvPr id="4" name="Imagen 3">
            <a:extLst>
              <a:ext uri="{FF2B5EF4-FFF2-40B4-BE49-F238E27FC236}">
                <a16:creationId xmlns:a16="http://schemas.microsoft.com/office/drawing/2014/main" id="{A0213502-C522-5A28-7FF1-0F832C6B0CA5}"/>
              </a:ext>
            </a:extLst>
          </p:cNvPr>
          <p:cNvPicPr>
            <a:picLocks noChangeAspect="1"/>
          </p:cNvPicPr>
          <p:nvPr/>
        </p:nvPicPr>
        <p:blipFill rotWithShape="1">
          <a:blip r:embed="rId2">
            <a:alphaModFix amt="20000"/>
          </a:blip>
          <a:srcRect t="881"/>
          <a:stretch/>
        </p:blipFill>
        <p:spPr>
          <a:xfrm>
            <a:off x="0" y="1035210"/>
            <a:ext cx="10351625" cy="5822790"/>
          </a:xfrm>
          <a:prstGeom prst="rect">
            <a:avLst/>
          </a:prstGeom>
        </p:spPr>
      </p:pic>
    </p:spTree>
    <p:extLst>
      <p:ext uri="{BB962C8B-B14F-4D97-AF65-F5344CB8AC3E}">
        <p14:creationId xmlns:p14="http://schemas.microsoft.com/office/powerpoint/2010/main" val="3880203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3113FB-459A-E106-533D-E2D37FC2E73D}"/>
              </a:ext>
            </a:extLst>
          </p:cNvPr>
          <p:cNvPicPr>
            <a:picLocks noChangeAspect="1"/>
          </p:cNvPicPr>
          <p:nvPr/>
        </p:nvPicPr>
        <p:blipFill>
          <a:blip r:embed="rId2"/>
          <a:stretch>
            <a:fillRect/>
          </a:stretch>
        </p:blipFill>
        <p:spPr>
          <a:xfrm>
            <a:off x="1238250" y="936622"/>
            <a:ext cx="9898182" cy="5492374"/>
          </a:xfrm>
          <a:prstGeom prst="rect">
            <a:avLst/>
          </a:prstGeom>
        </p:spPr>
      </p:pic>
      <p:sp>
        <p:nvSpPr>
          <p:cNvPr id="3" name="object 77">
            <a:extLst>
              <a:ext uri="{FF2B5EF4-FFF2-40B4-BE49-F238E27FC236}">
                <a16:creationId xmlns:a16="http://schemas.microsoft.com/office/drawing/2014/main" id="{5737D491-99FA-6013-2A58-C793FF807A40}"/>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LIMITACIONES EN LA DEMANDA</a:t>
            </a:r>
          </a:p>
        </p:txBody>
      </p:sp>
    </p:spTree>
    <p:extLst>
      <p:ext uri="{BB962C8B-B14F-4D97-AF65-F5344CB8AC3E}">
        <p14:creationId xmlns:p14="http://schemas.microsoft.com/office/powerpoint/2010/main" val="2236532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0A2B7F-029D-3EE7-9227-FEAF5D3A9742}"/>
              </a:ext>
            </a:extLst>
          </p:cNvPr>
          <p:cNvPicPr>
            <a:picLocks noChangeAspect="1"/>
          </p:cNvPicPr>
          <p:nvPr/>
        </p:nvPicPr>
        <p:blipFill>
          <a:blip r:embed="rId2"/>
          <a:stretch>
            <a:fillRect/>
          </a:stretch>
        </p:blipFill>
        <p:spPr>
          <a:xfrm>
            <a:off x="1238250" y="936622"/>
            <a:ext cx="9898182" cy="5492374"/>
          </a:xfrm>
          <a:prstGeom prst="rect">
            <a:avLst/>
          </a:prstGeom>
        </p:spPr>
      </p:pic>
      <p:sp>
        <p:nvSpPr>
          <p:cNvPr id="3" name="Rectángulo 2">
            <a:extLst>
              <a:ext uri="{FF2B5EF4-FFF2-40B4-BE49-F238E27FC236}">
                <a16:creationId xmlns:a16="http://schemas.microsoft.com/office/drawing/2014/main" id="{7024BAE0-F5A0-0A65-2DBC-2B369D45A3F2}"/>
              </a:ext>
            </a:extLst>
          </p:cNvPr>
          <p:cNvSpPr/>
          <p:nvPr/>
        </p:nvSpPr>
        <p:spPr>
          <a:xfrm>
            <a:off x="1055568" y="869947"/>
            <a:ext cx="10241082" cy="961887"/>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object 77">
            <a:extLst>
              <a:ext uri="{FF2B5EF4-FFF2-40B4-BE49-F238E27FC236}">
                <a16:creationId xmlns:a16="http://schemas.microsoft.com/office/drawing/2014/main" id="{57BC11D7-E9AC-09AC-B616-59890EE7506E}"/>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LIMITACIONES EN LA DEMANDA</a:t>
            </a:r>
          </a:p>
        </p:txBody>
      </p:sp>
    </p:spTree>
    <p:extLst>
      <p:ext uri="{BB962C8B-B14F-4D97-AF65-F5344CB8AC3E}">
        <p14:creationId xmlns:p14="http://schemas.microsoft.com/office/powerpoint/2010/main" val="18468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BDAE00-7838-D2C8-A462-25FE2A00D998}"/>
              </a:ext>
            </a:extLst>
          </p:cNvPr>
          <p:cNvSpPr txBox="1"/>
          <p:nvPr/>
        </p:nvSpPr>
        <p:spPr>
          <a:xfrm>
            <a:off x="523874" y="1066800"/>
            <a:ext cx="6810375" cy="5632311"/>
          </a:xfrm>
          <a:prstGeom prst="rect">
            <a:avLst/>
          </a:prstGeom>
          <a:noFill/>
        </p:spPr>
        <p:txBody>
          <a:bodyPr wrap="square" rtlCol="0">
            <a:spAutoFit/>
          </a:bodyPr>
          <a:lstStyle/>
          <a:p>
            <a:r>
              <a:rPr lang="es-ES" b="1" dirty="0"/>
              <a:t>PLAN HIDROLÓGICO NACIONAL </a:t>
            </a:r>
            <a:r>
              <a:rPr lang="es-ES" sz="1200" dirty="0"/>
              <a:t>(aprobado por ley </a:t>
            </a:r>
            <a:r>
              <a:rPr lang="es-ES" sz="1200" b="0" i="0" dirty="0">
                <a:solidFill>
                  <a:srgbClr val="4D5156"/>
                </a:solidFill>
                <a:effectLst/>
              </a:rPr>
              <a:t>10/2001, de 5 de julio)</a:t>
            </a:r>
            <a:endParaRPr lang="es-ES" sz="1200" dirty="0"/>
          </a:p>
          <a:p>
            <a:endParaRPr lang="es-ES" sz="1200" dirty="0"/>
          </a:p>
          <a:p>
            <a:pPr rtl="0"/>
            <a:r>
              <a:rPr lang="es-ES" sz="1200" b="1" dirty="0">
                <a:effectLst/>
              </a:rPr>
              <a:t>Artículo 27. Gestión de las sequías.</a:t>
            </a:r>
          </a:p>
          <a:p>
            <a:pPr rtl="0"/>
            <a:endParaRPr lang="es-ES" sz="1200" b="1" dirty="0">
              <a:effectLst/>
            </a:endParaRPr>
          </a:p>
          <a:p>
            <a:pPr marL="228600" indent="-228600" rtl="0">
              <a:buAutoNum type="arabicPeriod"/>
            </a:pPr>
            <a:r>
              <a:rPr lang="es-ES" sz="1200" dirty="0">
                <a:effectLst/>
              </a:rPr>
              <a:t>El Ministerio de Medio Ambiente, para las cuencas intercomunitarias, con el fin de minimizar los impactos ambientales, económicos y sociales de eventuales situaciones de sequía, establecerá un sistema global de indicadores hidrológicos que permita prever estas situaciones y que sirva de referencia general a los Organismos de cuenca para la declaración formal de situaciones de alerta y eventual sequía, siempre sin perjuicio de lo establecido en los artículos 12.2 y 16.2 de la presente Ley. Dicha declaración implicará la entrada en vigor del Plan especial a que se refiere el apartado siguiente.</a:t>
            </a:r>
          </a:p>
          <a:p>
            <a:pPr rtl="0"/>
            <a:endParaRPr lang="es-ES" sz="1200" dirty="0">
              <a:effectLst/>
            </a:endParaRPr>
          </a:p>
          <a:p>
            <a:pPr rtl="0"/>
            <a:r>
              <a:rPr lang="es-ES" sz="1200" dirty="0">
                <a:effectLst/>
              </a:rPr>
              <a:t>2</a:t>
            </a:r>
            <a:r>
              <a:rPr lang="es-ES" sz="1200" b="1" dirty="0">
                <a:effectLst/>
              </a:rPr>
              <a:t>. Los Organismos de cuenca</a:t>
            </a:r>
            <a:r>
              <a:rPr lang="es-ES" sz="1200" dirty="0">
                <a:effectLst/>
              </a:rPr>
              <a:t> elaborarán en los ámbitos de los Planes Hidrológicos de cuenca correspondientes, en el plazo máximo de dos años desde la entrada en vigor de la presente Ley, </a:t>
            </a:r>
            <a:r>
              <a:rPr lang="es-ES" sz="1200" b="1" dirty="0">
                <a:effectLst/>
              </a:rPr>
              <a:t>planes especiales de actuación en situaciones de alerta y eventual sequía</a:t>
            </a:r>
            <a:r>
              <a:rPr lang="es-ES" sz="1200" dirty="0">
                <a:effectLst/>
              </a:rPr>
              <a:t>, incluyendo las reglas de explotación de los sistemas y las medidas a aplicar en relación con el uso del dominio público hidráulico. Los citados planes, previo informe del Consejo de Agua de cada cuenca, se remitirán al Ministerio de Medio Ambiente para su aprobación.</a:t>
            </a:r>
          </a:p>
          <a:p>
            <a:pPr rtl="0"/>
            <a:endParaRPr lang="es-ES" sz="1200" dirty="0">
              <a:effectLst/>
            </a:endParaRPr>
          </a:p>
          <a:p>
            <a:pPr rtl="0"/>
            <a:r>
              <a:rPr lang="es-ES" sz="1200" dirty="0">
                <a:effectLst/>
              </a:rPr>
              <a:t>3. </a:t>
            </a:r>
            <a:r>
              <a:rPr lang="es-ES" sz="1200" b="1" dirty="0">
                <a:effectLst/>
              </a:rPr>
              <a:t>Las </a:t>
            </a:r>
            <a:r>
              <a:rPr lang="es-ES" b="1" dirty="0">
                <a:effectLst/>
              </a:rPr>
              <a:t>Administraciones públicas responsables de sistemas de abastecimiento urbano </a:t>
            </a:r>
            <a:r>
              <a:rPr lang="es-ES" sz="1200" dirty="0">
                <a:effectLst/>
              </a:rPr>
              <a:t>que atiendan, singular o mancomunadamente, a </a:t>
            </a:r>
            <a:r>
              <a:rPr lang="es-ES" sz="1200" b="1" dirty="0">
                <a:effectLst/>
              </a:rPr>
              <a:t>una población igual o superior a </a:t>
            </a:r>
            <a:r>
              <a:rPr lang="es-ES" b="1" dirty="0">
                <a:effectLst/>
              </a:rPr>
              <a:t>20.000 habitantes </a:t>
            </a:r>
            <a:r>
              <a:rPr lang="es-ES" sz="1200" dirty="0">
                <a:effectLst/>
              </a:rPr>
              <a:t>deberán disponer de un </a:t>
            </a:r>
            <a:r>
              <a:rPr lang="es-ES" sz="1200" b="1" dirty="0">
                <a:effectLst/>
              </a:rPr>
              <a:t>Plan de Emergencia ante situaciones de sequía</a:t>
            </a:r>
            <a:r>
              <a:rPr lang="es-ES" sz="1200" dirty="0">
                <a:effectLst/>
              </a:rPr>
              <a:t>. Dichos Planes, que serán informados por el Organismo de cuenca o Administración hidráulica correspondiente, deberán tener en cuenta las reglas y medidas previstas en los Planes especiales a que se refiere el apartado 2, y deberán encontrarse operativos en el plazo máximo de cuatro años.</a:t>
            </a:r>
          </a:p>
          <a:p>
            <a:pPr rtl="0"/>
            <a:endParaRPr lang="es-ES" sz="1200" dirty="0">
              <a:effectLst/>
            </a:endParaRPr>
          </a:p>
          <a:p>
            <a:pPr rtl="0"/>
            <a:r>
              <a:rPr lang="es-ES" sz="1200" dirty="0">
                <a:effectLst/>
              </a:rPr>
              <a:t>4. Las medidas previstas en los apartados 1 y 2 del presente artículo podrán ser adoptadas por la Administración hidráulica de la Comunidad Autónoma, en el caso de cuencas intracomunitarias.</a:t>
            </a:r>
          </a:p>
          <a:p>
            <a:endParaRPr lang="ca-ES" sz="1200" dirty="0"/>
          </a:p>
        </p:txBody>
      </p:sp>
      <p:sp>
        <p:nvSpPr>
          <p:cNvPr id="4" name="Rectángulo 3">
            <a:extLst>
              <a:ext uri="{FF2B5EF4-FFF2-40B4-BE49-F238E27FC236}">
                <a16:creationId xmlns:a16="http://schemas.microsoft.com/office/drawing/2014/main" id="{098127EC-357E-1427-C0A4-988689A66346}"/>
              </a:ext>
            </a:extLst>
          </p:cNvPr>
          <p:cNvSpPr/>
          <p:nvPr/>
        </p:nvSpPr>
        <p:spPr>
          <a:xfrm>
            <a:off x="390525" y="4486275"/>
            <a:ext cx="6867580" cy="1414462"/>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Flecha: a la derecha 4">
            <a:extLst>
              <a:ext uri="{FF2B5EF4-FFF2-40B4-BE49-F238E27FC236}">
                <a16:creationId xmlns:a16="http://schemas.microsoft.com/office/drawing/2014/main" id="{E9BF631B-0393-D394-F845-27466B831F9B}"/>
              </a:ext>
            </a:extLst>
          </p:cNvPr>
          <p:cNvSpPr/>
          <p:nvPr/>
        </p:nvSpPr>
        <p:spPr>
          <a:xfrm>
            <a:off x="7400925" y="4724400"/>
            <a:ext cx="819149" cy="466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7" name="Imagen 6">
            <a:extLst>
              <a:ext uri="{FF2B5EF4-FFF2-40B4-BE49-F238E27FC236}">
                <a16:creationId xmlns:a16="http://schemas.microsoft.com/office/drawing/2014/main" id="{8A7D6C0F-A9CE-531B-60F9-8D75381FBB48}"/>
              </a:ext>
            </a:extLst>
          </p:cNvPr>
          <p:cNvPicPr>
            <a:picLocks noChangeAspect="1"/>
          </p:cNvPicPr>
          <p:nvPr/>
        </p:nvPicPr>
        <p:blipFill>
          <a:blip r:embed="rId2"/>
          <a:stretch>
            <a:fillRect/>
          </a:stretch>
        </p:blipFill>
        <p:spPr>
          <a:xfrm>
            <a:off x="8263982" y="1301353"/>
            <a:ext cx="3843454" cy="5029200"/>
          </a:xfrm>
          <a:prstGeom prst="rect">
            <a:avLst/>
          </a:prstGeom>
          <a:ln>
            <a:solidFill>
              <a:schemeClr val="tx1"/>
            </a:solidFill>
          </a:ln>
        </p:spPr>
      </p:pic>
      <p:sp>
        <p:nvSpPr>
          <p:cNvPr id="2" name="object 77">
            <a:extLst>
              <a:ext uri="{FF2B5EF4-FFF2-40B4-BE49-F238E27FC236}">
                <a16:creationId xmlns:a16="http://schemas.microsoft.com/office/drawing/2014/main" id="{6AC29FBD-0501-785E-2603-A7CA9287C212}"/>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Tree>
    <p:extLst>
      <p:ext uri="{BB962C8B-B14F-4D97-AF65-F5344CB8AC3E}">
        <p14:creationId xmlns:p14="http://schemas.microsoft.com/office/powerpoint/2010/main" val="966222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918616-9B4B-3684-EE29-A237F7D6E19E}"/>
              </a:ext>
            </a:extLst>
          </p:cNvPr>
          <p:cNvPicPr>
            <a:picLocks noChangeAspect="1"/>
          </p:cNvPicPr>
          <p:nvPr/>
        </p:nvPicPr>
        <p:blipFill>
          <a:blip r:embed="rId2"/>
          <a:stretch>
            <a:fillRect/>
          </a:stretch>
        </p:blipFill>
        <p:spPr>
          <a:xfrm>
            <a:off x="624932" y="1091803"/>
            <a:ext cx="3843454" cy="5029200"/>
          </a:xfrm>
          <a:prstGeom prst="rect">
            <a:avLst/>
          </a:prstGeom>
          <a:ln>
            <a:solidFill>
              <a:schemeClr val="tx1"/>
            </a:solidFill>
          </a:ln>
        </p:spPr>
      </p:pic>
      <p:sp>
        <p:nvSpPr>
          <p:cNvPr id="5" name="CuadroTexto 4">
            <a:extLst>
              <a:ext uri="{FF2B5EF4-FFF2-40B4-BE49-F238E27FC236}">
                <a16:creationId xmlns:a16="http://schemas.microsoft.com/office/drawing/2014/main" id="{0B9D3114-69E7-E2FA-AB40-9702C495C465}"/>
              </a:ext>
            </a:extLst>
          </p:cNvPr>
          <p:cNvSpPr txBox="1"/>
          <p:nvPr/>
        </p:nvSpPr>
        <p:spPr>
          <a:xfrm>
            <a:off x="4983526" y="5196584"/>
            <a:ext cx="6315076" cy="997645"/>
          </a:xfrm>
          <a:prstGeom prst="rect">
            <a:avLst/>
          </a:prstGeom>
          <a:noFill/>
        </p:spPr>
        <p:txBody>
          <a:bodyPr wrap="square" rtlCol="0">
            <a:spAutoFit/>
          </a:bodyPr>
          <a:lstStyle/>
          <a:p>
            <a:pPr algn="just">
              <a:lnSpc>
                <a:spcPct val="107000"/>
              </a:lnSpc>
              <a:spcBef>
                <a:spcPts val="1000"/>
              </a:spcBef>
              <a:spcAft>
                <a:spcPts val="600"/>
              </a:spcAft>
            </a:pPr>
            <a:r>
              <a:rPr lang="es-ES" sz="1400" b="0" i="0" dirty="0">
                <a:solidFill>
                  <a:srgbClr val="3C4043"/>
                </a:solidFill>
                <a:effectLst/>
                <a:latin typeface="Roboto" panose="02000000000000000000" pitchFamily="2" charset="0"/>
              </a:rPr>
              <a:t>Los </a:t>
            </a:r>
            <a:r>
              <a:rPr lang="es-ES" sz="1400" b="1" i="0" dirty="0">
                <a:solidFill>
                  <a:srgbClr val="3C4043"/>
                </a:solidFill>
                <a:effectLst/>
                <a:latin typeface="Roboto" panose="02000000000000000000" pitchFamily="2" charset="0"/>
              </a:rPr>
              <a:t>Planes de Emergencia en situación de sequía </a:t>
            </a:r>
            <a:r>
              <a:rPr lang="es-ES" sz="1400" b="0" i="0" dirty="0">
                <a:solidFill>
                  <a:srgbClr val="3C4043"/>
                </a:solidFill>
                <a:effectLst/>
                <a:latin typeface="Roboto" panose="02000000000000000000" pitchFamily="2" charset="0"/>
              </a:rPr>
              <a:t>son un instrumento </a:t>
            </a:r>
            <a:r>
              <a:rPr lang="es-ES" sz="1400" b="1" i="0" dirty="0">
                <a:solidFill>
                  <a:srgbClr val="3C4043"/>
                </a:solidFill>
                <a:effectLst/>
                <a:latin typeface="Roboto" panose="02000000000000000000" pitchFamily="2" charset="0"/>
              </a:rPr>
              <a:t>municipal</a:t>
            </a:r>
            <a:r>
              <a:rPr lang="es-ES" sz="1400" b="0" i="0" dirty="0">
                <a:solidFill>
                  <a:srgbClr val="3C4043"/>
                </a:solidFill>
                <a:effectLst/>
                <a:latin typeface="Roboto" panose="02000000000000000000" pitchFamily="2" charset="0"/>
              </a:rPr>
              <a:t>, donde cada ayuntamiento analiza sus consumos y propone, en base a los umbrales dotacionales que indica el PES, qué medidas introducirá en su municipio para ahorrar agua y quedarse debajo de estos límites.</a:t>
            </a:r>
            <a:endParaRPr lang="ca-ES" sz="14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pic>
        <p:nvPicPr>
          <p:cNvPr id="8" name="Imagen 7" descr="Mapa&#10;&#10;Descripción generada automáticamente">
            <a:extLst>
              <a:ext uri="{FF2B5EF4-FFF2-40B4-BE49-F238E27FC236}">
                <a16:creationId xmlns:a16="http://schemas.microsoft.com/office/drawing/2014/main" id="{16FFFC24-625B-27E5-254A-888ADB7E2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039" y="1091803"/>
            <a:ext cx="5113563" cy="3614547"/>
          </a:xfrm>
          <a:prstGeom prst="rect">
            <a:avLst/>
          </a:prstGeom>
        </p:spPr>
      </p:pic>
      <p:sp>
        <p:nvSpPr>
          <p:cNvPr id="2" name="object 77">
            <a:extLst>
              <a:ext uri="{FF2B5EF4-FFF2-40B4-BE49-F238E27FC236}">
                <a16:creationId xmlns:a16="http://schemas.microsoft.com/office/drawing/2014/main" id="{C11CF397-7F3E-009C-6260-8405D7F0619E}"/>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ELEMENTOS DE PLANIFICACIÓN Y GESTIÓN</a:t>
            </a:r>
          </a:p>
        </p:txBody>
      </p:sp>
    </p:spTree>
    <p:extLst>
      <p:ext uri="{BB962C8B-B14F-4D97-AF65-F5344CB8AC3E}">
        <p14:creationId xmlns:p14="http://schemas.microsoft.com/office/powerpoint/2010/main" val="786827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6A224A-90A3-9304-410E-3660864D71E4}"/>
              </a:ext>
            </a:extLst>
          </p:cNvPr>
          <p:cNvPicPr>
            <a:picLocks noChangeAspect="1"/>
          </p:cNvPicPr>
          <p:nvPr/>
        </p:nvPicPr>
        <p:blipFill rotWithShape="1">
          <a:blip r:embed="rId2"/>
          <a:srcRect t="1339" b="881"/>
          <a:stretch/>
        </p:blipFill>
        <p:spPr>
          <a:xfrm>
            <a:off x="-174765" y="0"/>
            <a:ext cx="12358848" cy="6857989"/>
          </a:xfrm>
          <a:prstGeom prst="rect">
            <a:avLst/>
          </a:prstGeom>
        </p:spPr>
      </p:pic>
      <p:sp>
        <p:nvSpPr>
          <p:cNvPr id="3" name="CuadroTexto 2">
            <a:extLst>
              <a:ext uri="{FF2B5EF4-FFF2-40B4-BE49-F238E27FC236}">
                <a16:creationId xmlns:a16="http://schemas.microsoft.com/office/drawing/2014/main" id="{FC651156-7A2C-EE5F-C5C8-B02780EE5D0F}"/>
              </a:ext>
            </a:extLst>
          </p:cNvPr>
          <p:cNvSpPr txBox="1"/>
          <p:nvPr/>
        </p:nvSpPr>
        <p:spPr>
          <a:xfrm>
            <a:off x="5629275" y="5143500"/>
            <a:ext cx="6067425" cy="707886"/>
          </a:xfrm>
          <a:prstGeom prst="rect">
            <a:avLst/>
          </a:prstGeom>
          <a:noFill/>
        </p:spPr>
        <p:txBody>
          <a:bodyPr wrap="square" rtlCol="0">
            <a:spAutoFit/>
          </a:bodyPr>
          <a:lstStyle/>
          <a:p>
            <a:r>
              <a:rPr lang="ca-ES" sz="4000" b="1" dirty="0"/>
              <a:t>Acciones sobre la demanda</a:t>
            </a:r>
          </a:p>
        </p:txBody>
      </p:sp>
    </p:spTree>
    <p:extLst>
      <p:ext uri="{BB962C8B-B14F-4D97-AF65-F5344CB8AC3E}">
        <p14:creationId xmlns:p14="http://schemas.microsoft.com/office/powerpoint/2010/main" val="2339644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8042033-6AA0-E6A3-A795-149FA5A41B82}"/>
              </a:ext>
            </a:extLst>
          </p:cNvPr>
          <p:cNvSpPr txBox="1"/>
          <p:nvPr/>
        </p:nvSpPr>
        <p:spPr>
          <a:xfrm>
            <a:off x="728660" y="960023"/>
            <a:ext cx="2376490" cy="369332"/>
          </a:xfrm>
          <a:prstGeom prst="rect">
            <a:avLst/>
          </a:prstGeom>
          <a:noFill/>
        </p:spPr>
        <p:txBody>
          <a:bodyPr wrap="square" rtlCol="0">
            <a:spAutoFit/>
          </a:bodyPr>
          <a:lstStyle/>
          <a:p>
            <a:r>
              <a:rPr lang="es-ES" dirty="0"/>
              <a:t>Viviendas (doméstico)</a:t>
            </a:r>
            <a:endParaRPr lang="ca-ES" dirty="0"/>
          </a:p>
        </p:txBody>
      </p:sp>
      <p:sp>
        <p:nvSpPr>
          <p:cNvPr id="5" name="CuadroTexto 4">
            <a:extLst>
              <a:ext uri="{FF2B5EF4-FFF2-40B4-BE49-F238E27FC236}">
                <a16:creationId xmlns:a16="http://schemas.microsoft.com/office/drawing/2014/main" id="{6735919F-2A27-E25E-C64E-FA9D1AA4B412}"/>
              </a:ext>
            </a:extLst>
          </p:cNvPr>
          <p:cNvSpPr txBox="1"/>
          <p:nvPr/>
        </p:nvSpPr>
        <p:spPr>
          <a:xfrm>
            <a:off x="728661" y="2087041"/>
            <a:ext cx="2586039" cy="369332"/>
          </a:xfrm>
          <a:prstGeom prst="rect">
            <a:avLst/>
          </a:prstGeom>
          <a:noFill/>
        </p:spPr>
        <p:txBody>
          <a:bodyPr wrap="square" rtlCol="0">
            <a:spAutoFit/>
          </a:bodyPr>
          <a:lstStyle/>
          <a:p>
            <a:r>
              <a:rPr lang="es-ES" dirty="0"/>
              <a:t>Empresas (no doméstico)</a:t>
            </a:r>
            <a:endParaRPr lang="ca-ES" dirty="0"/>
          </a:p>
        </p:txBody>
      </p:sp>
      <p:sp>
        <p:nvSpPr>
          <p:cNvPr id="6" name="CuadroTexto 5">
            <a:extLst>
              <a:ext uri="{FF2B5EF4-FFF2-40B4-BE49-F238E27FC236}">
                <a16:creationId xmlns:a16="http://schemas.microsoft.com/office/drawing/2014/main" id="{854A75BF-7A4E-3ADE-3983-F9C6868C2BEA}"/>
              </a:ext>
            </a:extLst>
          </p:cNvPr>
          <p:cNvSpPr txBox="1"/>
          <p:nvPr/>
        </p:nvSpPr>
        <p:spPr>
          <a:xfrm>
            <a:off x="728661" y="3469243"/>
            <a:ext cx="2071688" cy="369332"/>
          </a:xfrm>
          <a:prstGeom prst="rect">
            <a:avLst/>
          </a:prstGeom>
          <a:noFill/>
        </p:spPr>
        <p:txBody>
          <a:bodyPr wrap="square" rtlCol="0">
            <a:spAutoFit/>
          </a:bodyPr>
          <a:lstStyle/>
          <a:p>
            <a:r>
              <a:rPr lang="es-ES" dirty="0"/>
              <a:t>Usos municipales</a:t>
            </a:r>
            <a:endParaRPr lang="ca-ES" dirty="0"/>
          </a:p>
        </p:txBody>
      </p:sp>
      <p:sp>
        <p:nvSpPr>
          <p:cNvPr id="7" name="CuadroTexto 6">
            <a:extLst>
              <a:ext uri="{FF2B5EF4-FFF2-40B4-BE49-F238E27FC236}">
                <a16:creationId xmlns:a16="http://schemas.microsoft.com/office/drawing/2014/main" id="{05D28618-99F5-C1EF-E617-523C1053CB08}"/>
              </a:ext>
            </a:extLst>
          </p:cNvPr>
          <p:cNvSpPr txBox="1"/>
          <p:nvPr/>
        </p:nvSpPr>
        <p:spPr>
          <a:xfrm>
            <a:off x="3390899" y="1547336"/>
            <a:ext cx="2305048" cy="1754326"/>
          </a:xfrm>
          <a:prstGeom prst="rect">
            <a:avLst/>
          </a:prstGeom>
          <a:noFill/>
        </p:spPr>
        <p:txBody>
          <a:bodyPr wrap="square" rtlCol="0">
            <a:spAutoFit/>
          </a:bodyPr>
          <a:lstStyle/>
          <a:p>
            <a:r>
              <a:rPr lang="es-ES" dirty="0"/>
              <a:t>Industria</a:t>
            </a:r>
          </a:p>
          <a:p>
            <a:r>
              <a:rPr lang="es-ES" dirty="0"/>
              <a:t>Comercio</a:t>
            </a:r>
          </a:p>
          <a:p>
            <a:r>
              <a:rPr lang="es-ES" dirty="0"/>
              <a:t>Hoteles</a:t>
            </a:r>
          </a:p>
          <a:p>
            <a:r>
              <a:rPr lang="es-ES" dirty="0"/>
              <a:t>Oficinas</a:t>
            </a:r>
          </a:p>
          <a:p>
            <a:r>
              <a:rPr lang="es-ES" dirty="0"/>
              <a:t>Equipamientos privados</a:t>
            </a:r>
            <a:endParaRPr lang="ca-ES" dirty="0"/>
          </a:p>
        </p:txBody>
      </p:sp>
      <p:sp>
        <p:nvSpPr>
          <p:cNvPr id="8" name="CuadroTexto 7">
            <a:extLst>
              <a:ext uri="{FF2B5EF4-FFF2-40B4-BE49-F238E27FC236}">
                <a16:creationId xmlns:a16="http://schemas.microsoft.com/office/drawing/2014/main" id="{731C0FA1-B158-DBC0-81B5-B9A3A5462C1E}"/>
              </a:ext>
            </a:extLst>
          </p:cNvPr>
          <p:cNvSpPr txBox="1"/>
          <p:nvPr/>
        </p:nvSpPr>
        <p:spPr>
          <a:xfrm>
            <a:off x="3390899" y="3309207"/>
            <a:ext cx="2305048" cy="1200329"/>
          </a:xfrm>
          <a:prstGeom prst="rect">
            <a:avLst/>
          </a:prstGeom>
          <a:noFill/>
        </p:spPr>
        <p:txBody>
          <a:bodyPr wrap="square" rtlCol="0">
            <a:spAutoFit/>
          </a:bodyPr>
          <a:lstStyle/>
          <a:p>
            <a:r>
              <a:rPr lang="es-ES" dirty="0"/>
              <a:t>Riego zonas verdes</a:t>
            </a:r>
          </a:p>
          <a:p>
            <a:r>
              <a:rPr lang="es-ES" dirty="0"/>
              <a:t>Equipamientos</a:t>
            </a:r>
          </a:p>
          <a:p>
            <a:r>
              <a:rPr lang="es-ES" dirty="0"/>
              <a:t>Fuentes</a:t>
            </a:r>
          </a:p>
          <a:p>
            <a:r>
              <a:rPr lang="es-ES" dirty="0"/>
              <a:t>Limpieza</a:t>
            </a:r>
          </a:p>
        </p:txBody>
      </p:sp>
      <p:cxnSp>
        <p:nvCxnSpPr>
          <p:cNvPr id="9" name="Conector recto 8">
            <a:extLst>
              <a:ext uri="{FF2B5EF4-FFF2-40B4-BE49-F238E27FC236}">
                <a16:creationId xmlns:a16="http://schemas.microsoft.com/office/drawing/2014/main" id="{DF235D8F-88FE-E3C8-4112-0D5770ED56C8}"/>
              </a:ext>
            </a:extLst>
          </p:cNvPr>
          <p:cNvCxnSpPr/>
          <p:nvPr/>
        </p:nvCxnSpPr>
        <p:spPr>
          <a:xfrm>
            <a:off x="3238496" y="1644271"/>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72CD1437-501A-75F5-B231-0EADCD19529D}"/>
              </a:ext>
            </a:extLst>
          </p:cNvPr>
          <p:cNvCxnSpPr>
            <a:cxnSpLocks/>
          </p:cNvCxnSpPr>
          <p:nvPr/>
        </p:nvCxnSpPr>
        <p:spPr>
          <a:xfrm>
            <a:off x="3238496" y="3247924"/>
            <a:ext cx="0" cy="132289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2D2AF6AB-1D55-2365-506F-B535C1A53734}"/>
              </a:ext>
            </a:extLst>
          </p:cNvPr>
          <p:cNvSpPr txBox="1"/>
          <p:nvPr/>
        </p:nvSpPr>
        <p:spPr>
          <a:xfrm>
            <a:off x="728660" y="5259507"/>
            <a:ext cx="2181226" cy="369332"/>
          </a:xfrm>
          <a:prstGeom prst="rect">
            <a:avLst/>
          </a:prstGeom>
          <a:noFill/>
        </p:spPr>
        <p:txBody>
          <a:bodyPr wrap="square" rtlCol="0">
            <a:spAutoFit/>
          </a:bodyPr>
          <a:lstStyle/>
          <a:p>
            <a:r>
              <a:rPr lang="es-ES" dirty="0"/>
              <a:t>Agua no registrada</a:t>
            </a:r>
            <a:endParaRPr lang="ca-ES" dirty="0"/>
          </a:p>
        </p:txBody>
      </p:sp>
      <p:sp>
        <p:nvSpPr>
          <p:cNvPr id="12" name="CuadroTexto 11">
            <a:extLst>
              <a:ext uri="{FF2B5EF4-FFF2-40B4-BE49-F238E27FC236}">
                <a16:creationId xmlns:a16="http://schemas.microsoft.com/office/drawing/2014/main" id="{C74C0E47-F7C2-BE4D-A5A8-59FD6EC0A5E3}"/>
              </a:ext>
            </a:extLst>
          </p:cNvPr>
          <p:cNvSpPr txBox="1"/>
          <p:nvPr/>
        </p:nvSpPr>
        <p:spPr>
          <a:xfrm>
            <a:off x="3390899" y="5028675"/>
            <a:ext cx="2305048" cy="1200329"/>
          </a:xfrm>
          <a:prstGeom prst="rect">
            <a:avLst/>
          </a:prstGeom>
          <a:noFill/>
        </p:spPr>
        <p:txBody>
          <a:bodyPr wrap="square" rtlCol="0">
            <a:spAutoFit/>
          </a:bodyPr>
          <a:lstStyle/>
          <a:p>
            <a:r>
              <a:rPr lang="es-ES" dirty="0"/>
              <a:t>Pérdidas de la red</a:t>
            </a:r>
          </a:p>
          <a:p>
            <a:r>
              <a:rPr lang="es-ES" dirty="0" err="1"/>
              <a:t>Subcontajes</a:t>
            </a:r>
            <a:endParaRPr lang="es-ES" dirty="0"/>
          </a:p>
          <a:p>
            <a:r>
              <a:rPr lang="es-ES" dirty="0"/>
              <a:t>Usos fraudulentos</a:t>
            </a:r>
          </a:p>
          <a:p>
            <a:r>
              <a:rPr lang="es-ES" dirty="0"/>
              <a:t>Usos no facturados</a:t>
            </a:r>
          </a:p>
        </p:txBody>
      </p:sp>
      <p:cxnSp>
        <p:nvCxnSpPr>
          <p:cNvPr id="13" name="Conector recto 12">
            <a:extLst>
              <a:ext uri="{FF2B5EF4-FFF2-40B4-BE49-F238E27FC236}">
                <a16:creationId xmlns:a16="http://schemas.microsoft.com/office/drawing/2014/main" id="{37BC8DA2-5613-EA8C-E3D4-0A2E21535E08}"/>
              </a:ext>
            </a:extLst>
          </p:cNvPr>
          <p:cNvCxnSpPr/>
          <p:nvPr/>
        </p:nvCxnSpPr>
        <p:spPr>
          <a:xfrm>
            <a:off x="3228975" y="5001405"/>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object 77">
            <a:extLst>
              <a:ext uri="{FF2B5EF4-FFF2-40B4-BE49-F238E27FC236}">
                <a16:creationId xmlns:a16="http://schemas.microsoft.com/office/drawing/2014/main" id="{C179D6E8-9A26-54ED-8B42-33A0DA1335D4}"/>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REDUCIR LA DEMANDA</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a:t>
            </a:r>
          </a:p>
        </p:txBody>
      </p:sp>
    </p:spTree>
    <p:extLst>
      <p:ext uri="{BB962C8B-B14F-4D97-AF65-F5344CB8AC3E}">
        <p14:creationId xmlns:p14="http://schemas.microsoft.com/office/powerpoint/2010/main" val="301288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A0B3839-1B9A-A7B0-8895-7416E8620737}"/>
              </a:ext>
            </a:extLst>
          </p:cNvPr>
          <p:cNvPicPr>
            <a:picLocks noChangeAspect="1"/>
          </p:cNvPicPr>
          <p:nvPr/>
        </p:nvPicPr>
        <p:blipFill rotWithShape="1">
          <a:blip r:embed="rId2"/>
          <a:srcRect t="1339" b="881"/>
          <a:stretch/>
        </p:blipFill>
        <p:spPr>
          <a:xfrm>
            <a:off x="-174765" y="0"/>
            <a:ext cx="12358848" cy="6857989"/>
          </a:xfrm>
          <a:prstGeom prst="rect">
            <a:avLst/>
          </a:prstGeom>
        </p:spPr>
      </p:pic>
      <p:sp>
        <p:nvSpPr>
          <p:cNvPr id="2" name="CuadroTexto 1">
            <a:extLst>
              <a:ext uri="{FF2B5EF4-FFF2-40B4-BE49-F238E27FC236}">
                <a16:creationId xmlns:a16="http://schemas.microsoft.com/office/drawing/2014/main" id="{84C06271-434C-0819-DD32-694A36474F89}"/>
              </a:ext>
            </a:extLst>
          </p:cNvPr>
          <p:cNvSpPr txBox="1"/>
          <p:nvPr/>
        </p:nvSpPr>
        <p:spPr>
          <a:xfrm>
            <a:off x="9342772" y="4983078"/>
            <a:ext cx="2386013" cy="707886"/>
          </a:xfrm>
          <a:prstGeom prst="rect">
            <a:avLst/>
          </a:prstGeom>
          <a:noFill/>
        </p:spPr>
        <p:txBody>
          <a:bodyPr wrap="square" rtlCol="0">
            <a:spAutoFit/>
          </a:bodyPr>
          <a:lstStyle/>
          <a:p>
            <a:r>
              <a:rPr lang="ca-ES" sz="4000" b="1" dirty="0" err="1"/>
              <a:t>Contexto</a:t>
            </a:r>
            <a:r>
              <a:rPr lang="ca-ES" sz="4000" b="1" dirty="0"/>
              <a:t> </a:t>
            </a:r>
          </a:p>
        </p:txBody>
      </p:sp>
    </p:spTree>
    <p:extLst>
      <p:ext uri="{BB962C8B-B14F-4D97-AF65-F5344CB8AC3E}">
        <p14:creationId xmlns:p14="http://schemas.microsoft.com/office/powerpoint/2010/main" val="2542614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55BF66-C93D-7B41-E505-5EF39C06D3C1}"/>
              </a:ext>
            </a:extLst>
          </p:cNvPr>
          <p:cNvSpPr txBox="1"/>
          <p:nvPr/>
        </p:nvSpPr>
        <p:spPr>
          <a:xfrm>
            <a:off x="1536700" y="1447800"/>
            <a:ext cx="8343900" cy="646331"/>
          </a:xfrm>
          <a:prstGeom prst="rect">
            <a:avLst/>
          </a:prstGeom>
          <a:noFill/>
        </p:spPr>
        <p:txBody>
          <a:bodyPr wrap="square" rtlCol="0">
            <a:spAutoFit/>
          </a:bodyPr>
          <a:lstStyle/>
          <a:p>
            <a:r>
              <a:rPr lang="ca-ES" dirty="0"/>
              <a:t>Gràfic sobre l’evolució dels consums domèstics a l’AMB</a:t>
            </a:r>
          </a:p>
          <a:p>
            <a:r>
              <a:rPr lang="ca-ES" dirty="0"/>
              <a:t>Fer referència al mínim vital i a com es distribueixen aquests consums</a:t>
            </a:r>
          </a:p>
        </p:txBody>
      </p:sp>
      <p:pic>
        <p:nvPicPr>
          <p:cNvPr id="2" name="Imagen 1">
            <a:extLst>
              <a:ext uri="{FF2B5EF4-FFF2-40B4-BE49-F238E27FC236}">
                <a16:creationId xmlns:a16="http://schemas.microsoft.com/office/drawing/2014/main" id="{C024279E-1AAA-04C3-FEAB-0DDA78CB8F89}"/>
              </a:ext>
            </a:extLst>
          </p:cNvPr>
          <p:cNvPicPr>
            <a:picLocks noChangeAspect="1"/>
          </p:cNvPicPr>
          <p:nvPr/>
        </p:nvPicPr>
        <p:blipFill rotWithShape="1">
          <a:blip r:embed="rId2"/>
          <a:srcRect l="68734" t="20690" r="9814" b="50490"/>
          <a:stretch/>
        </p:blipFill>
        <p:spPr>
          <a:xfrm>
            <a:off x="828249" y="1514763"/>
            <a:ext cx="10535502" cy="3980872"/>
          </a:xfrm>
          <a:prstGeom prst="rect">
            <a:avLst/>
          </a:prstGeom>
        </p:spPr>
      </p:pic>
      <p:sp>
        <p:nvSpPr>
          <p:cNvPr id="3" name="CuadroTexto 2">
            <a:extLst>
              <a:ext uri="{FF2B5EF4-FFF2-40B4-BE49-F238E27FC236}">
                <a16:creationId xmlns:a16="http://schemas.microsoft.com/office/drawing/2014/main" id="{FD89132B-8153-E1F4-AEB7-3F2879E3A90F}"/>
              </a:ext>
            </a:extLst>
          </p:cNvPr>
          <p:cNvSpPr txBox="1"/>
          <p:nvPr/>
        </p:nvSpPr>
        <p:spPr>
          <a:xfrm>
            <a:off x="2399252" y="5764626"/>
            <a:ext cx="1661020" cy="646331"/>
          </a:xfrm>
          <a:prstGeom prst="rect">
            <a:avLst/>
          </a:prstGeom>
          <a:noFill/>
        </p:spPr>
        <p:txBody>
          <a:bodyPr wrap="square" rtlCol="0">
            <a:spAutoFit/>
          </a:bodyPr>
          <a:lstStyle/>
          <a:p>
            <a:pPr algn="ctr"/>
            <a:r>
              <a:rPr lang="es-ES" dirty="0"/>
              <a:t>135 l/</a:t>
            </a:r>
            <a:r>
              <a:rPr lang="es-ES" dirty="0" err="1"/>
              <a:t>hab</a:t>
            </a:r>
            <a:r>
              <a:rPr lang="es-ES" dirty="0"/>
              <a:t>/día</a:t>
            </a:r>
          </a:p>
          <a:p>
            <a:pPr algn="ctr"/>
            <a:r>
              <a:rPr lang="es-ES" dirty="0"/>
              <a:t>(1997)</a:t>
            </a:r>
            <a:endParaRPr lang="ca-ES" dirty="0"/>
          </a:p>
        </p:txBody>
      </p:sp>
      <p:sp>
        <p:nvSpPr>
          <p:cNvPr id="8" name="CuadroTexto 7">
            <a:extLst>
              <a:ext uri="{FF2B5EF4-FFF2-40B4-BE49-F238E27FC236}">
                <a16:creationId xmlns:a16="http://schemas.microsoft.com/office/drawing/2014/main" id="{003A4AC4-3831-136B-B345-35FE39208B58}"/>
              </a:ext>
            </a:extLst>
          </p:cNvPr>
          <p:cNvSpPr txBox="1"/>
          <p:nvPr/>
        </p:nvSpPr>
        <p:spPr>
          <a:xfrm>
            <a:off x="10261134" y="5764626"/>
            <a:ext cx="1661020" cy="646331"/>
          </a:xfrm>
          <a:prstGeom prst="rect">
            <a:avLst/>
          </a:prstGeom>
          <a:noFill/>
        </p:spPr>
        <p:txBody>
          <a:bodyPr wrap="square" rtlCol="0">
            <a:spAutoFit/>
          </a:bodyPr>
          <a:lstStyle/>
          <a:p>
            <a:pPr algn="ctr"/>
            <a:r>
              <a:rPr lang="es-ES" dirty="0"/>
              <a:t>103 l/</a:t>
            </a:r>
            <a:r>
              <a:rPr lang="es-ES" dirty="0" err="1"/>
              <a:t>hab</a:t>
            </a:r>
            <a:r>
              <a:rPr lang="es-ES" dirty="0"/>
              <a:t>/día</a:t>
            </a:r>
          </a:p>
          <a:p>
            <a:pPr algn="ctr"/>
            <a:r>
              <a:rPr lang="es-ES" dirty="0"/>
              <a:t>(2022)</a:t>
            </a:r>
            <a:endParaRPr lang="ca-ES" dirty="0"/>
          </a:p>
        </p:txBody>
      </p:sp>
      <p:cxnSp>
        <p:nvCxnSpPr>
          <p:cNvPr id="9" name="Conector recto de flecha 8">
            <a:extLst>
              <a:ext uri="{FF2B5EF4-FFF2-40B4-BE49-F238E27FC236}">
                <a16:creationId xmlns:a16="http://schemas.microsoft.com/office/drawing/2014/main" id="{E0D18601-823D-AA0B-1701-C87921F5F987}"/>
              </a:ext>
            </a:extLst>
          </p:cNvPr>
          <p:cNvCxnSpPr/>
          <p:nvPr/>
        </p:nvCxnSpPr>
        <p:spPr>
          <a:xfrm>
            <a:off x="4295163" y="5949292"/>
            <a:ext cx="5754848" cy="0"/>
          </a:xfrm>
          <a:prstGeom prst="straightConnector1">
            <a:avLst/>
          </a:prstGeom>
          <a:ln w="127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AAF72A46-C038-D157-C58F-5492BD97B2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39" r="9466" b="6684"/>
          <a:stretch/>
        </p:blipFill>
        <p:spPr bwMode="auto">
          <a:xfrm>
            <a:off x="7788443" y="120219"/>
            <a:ext cx="4419600" cy="3057982"/>
          </a:xfrm>
          <a:prstGeom prst="rect">
            <a:avLst/>
          </a:prstGeom>
          <a:noFill/>
          <a:ln>
            <a:noFill/>
          </a:ln>
        </p:spPr>
      </p:pic>
      <p:sp>
        <p:nvSpPr>
          <p:cNvPr id="5" name="CuadroTexto 4">
            <a:extLst>
              <a:ext uri="{FF2B5EF4-FFF2-40B4-BE49-F238E27FC236}">
                <a16:creationId xmlns:a16="http://schemas.microsoft.com/office/drawing/2014/main" id="{F71C1DAE-5112-9339-B5C0-BF228F1BB349}"/>
              </a:ext>
            </a:extLst>
          </p:cNvPr>
          <p:cNvSpPr txBox="1"/>
          <p:nvPr/>
        </p:nvSpPr>
        <p:spPr>
          <a:xfrm>
            <a:off x="1051686" y="1112794"/>
            <a:ext cx="4356152" cy="369332"/>
          </a:xfrm>
          <a:prstGeom prst="rect">
            <a:avLst/>
          </a:prstGeom>
          <a:noFill/>
        </p:spPr>
        <p:txBody>
          <a:bodyPr wrap="square" rtlCol="0">
            <a:spAutoFit/>
          </a:bodyPr>
          <a:lstStyle/>
          <a:p>
            <a:r>
              <a:rPr lang="ca-ES" dirty="0" err="1"/>
              <a:t>Evolución</a:t>
            </a:r>
            <a:r>
              <a:rPr lang="ca-ES" dirty="0"/>
              <a:t> del consumo </a:t>
            </a:r>
            <a:r>
              <a:rPr lang="ca-ES" dirty="0" err="1"/>
              <a:t>doméstico</a:t>
            </a:r>
            <a:endParaRPr lang="ca-ES" dirty="0"/>
          </a:p>
        </p:txBody>
      </p:sp>
      <p:sp>
        <p:nvSpPr>
          <p:cNvPr id="11" name="object 77">
            <a:extLst>
              <a:ext uri="{FF2B5EF4-FFF2-40B4-BE49-F238E27FC236}">
                <a16:creationId xmlns:a16="http://schemas.microsoft.com/office/drawing/2014/main" id="{B9948A51-A900-09DC-354B-FE0FD4CFC3E8}"/>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REDUCIR LA DEMANDA</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a:t>
            </a:r>
          </a:p>
        </p:txBody>
      </p:sp>
    </p:spTree>
    <p:extLst>
      <p:ext uri="{BB962C8B-B14F-4D97-AF65-F5344CB8AC3E}">
        <p14:creationId xmlns:p14="http://schemas.microsoft.com/office/powerpoint/2010/main" val="3957019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32980D80-E756-D7D0-3CEB-27DAFC13A7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39" r="9466" b="6684"/>
          <a:stretch/>
        </p:blipFill>
        <p:spPr bwMode="auto">
          <a:xfrm>
            <a:off x="8915399" y="120219"/>
            <a:ext cx="3276601" cy="2267125"/>
          </a:xfrm>
          <a:prstGeom prst="rect">
            <a:avLst/>
          </a:prstGeom>
          <a:noFill/>
          <a:ln>
            <a:noFill/>
          </a:ln>
        </p:spPr>
      </p:pic>
      <p:sp>
        <p:nvSpPr>
          <p:cNvPr id="14" name="CuadroTexto 13">
            <a:extLst>
              <a:ext uri="{FF2B5EF4-FFF2-40B4-BE49-F238E27FC236}">
                <a16:creationId xmlns:a16="http://schemas.microsoft.com/office/drawing/2014/main" id="{CA0D50DF-46B9-048B-3F25-65EBD165091F}"/>
              </a:ext>
            </a:extLst>
          </p:cNvPr>
          <p:cNvSpPr txBox="1"/>
          <p:nvPr/>
        </p:nvSpPr>
        <p:spPr>
          <a:xfrm>
            <a:off x="6334125" y="819150"/>
            <a:ext cx="3648075" cy="369332"/>
          </a:xfrm>
          <a:prstGeom prst="rect">
            <a:avLst/>
          </a:prstGeom>
          <a:noFill/>
        </p:spPr>
        <p:txBody>
          <a:bodyPr wrap="square" rtlCol="0">
            <a:spAutoFit/>
          </a:bodyPr>
          <a:lstStyle/>
          <a:p>
            <a:r>
              <a:rPr lang="es-ES" dirty="0"/>
              <a:t>Concienciación</a:t>
            </a:r>
          </a:p>
        </p:txBody>
      </p:sp>
      <p:cxnSp>
        <p:nvCxnSpPr>
          <p:cNvPr id="20" name="Conector recto de flecha 19">
            <a:extLst>
              <a:ext uri="{FF2B5EF4-FFF2-40B4-BE49-F238E27FC236}">
                <a16:creationId xmlns:a16="http://schemas.microsoft.com/office/drawing/2014/main" id="{1EE2A4FC-1E72-4637-340D-456FEB02EEB5}"/>
              </a:ext>
            </a:extLst>
          </p:cNvPr>
          <p:cNvCxnSpPr>
            <a:cxnSpLocks/>
          </p:cNvCxnSpPr>
          <p:nvPr/>
        </p:nvCxnSpPr>
        <p:spPr>
          <a:xfrm flipV="1">
            <a:off x="3033708" y="1133475"/>
            <a:ext cx="3157542" cy="11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Elipse 1">
            <a:extLst>
              <a:ext uri="{FF2B5EF4-FFF2-40B4-BE49-F238E27FC236}">
                <a16:creationId xmlns:a16="http://schemas.microsoft.com/office/drawing/2014/main" id="{9827E02A-4118-AC9C-CC3D-266AEC6069EA}"/>
              </a:ext>
            </a:extLst>
          </p:cNvPr>
          <p:cNvSpPr/>
          <p:nvPr/>
        </p:nvSpPr>
        <p:spPr>
          <a:xfrm>
            <a:off x="11371152" y="1874067"/>
            <a:ext cx="688064" cy="513277"/>
          </a:xfrm>
          <a:prstGeom prst="ellipse">
            <a:avLst/>
          </a:prstGeom>
          <a:noFill/>
          <a:ln w="22225">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Elipse 2">
            <a:extLst>
              <a:ext uri="{FF2B5EF4-FFF2-40B4-BE49-F238E27FC236}">
                <a16:creationId xmlns:a16="http://schemas.microsoft.com/office/drawing/2014/main" id="{CF0B17C6-797F-662E-1181-D7FCBBD1E2E2}"/>
              </a:ext>
            </a:extLst>
          </p:cNvPr>
          <p:cNvSpPr/>
          <p:nvPr/>
        </p:nvSpPr>
        <p:spPr>
          <a:xfrm>
            <a:off x="11499554" y="1044550"/>
            <a:ext cx="688064" cy="513277"/>
          </a:xfrm>
          <a:prstGeom prst="ellipse">
            <a:avLst/>
          </a:prstGeom>
          <a:noFill/>
          <a:ln w="22225">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CuadroTexto 21">
            <a:extLst>
              <a:ext uri="{FF2B5EF4-FFF2-40B4-BE49-F238E27FC236}">
                <a16:creationId xmlns:a16="http://schemas.microsoft.com/office/drawing/2014/main" id="{8380B9D5-6B79-A516-0E41-E12A867D03C1}"/>
              </a:ext>
            </a:extLst>
          </p:cNvPr>
          <p:cNvSpPr txBox="1"/>
          <p:nvPr/>
        </p:nvSpPr>
        <p:spPr>
          <a:xfrm>
            <a:off x="6329743" y="1408477"/>
            <a:ext cx="3648075" cy="369332"/>
          </a:xfrm>
          <a:prstGeom prst="rect">
            <a:avLst/>
          </a:prstGeom>
          <a:noFill/>
        </p:spPr>
        <p:txBody>
          <a:bodyPr wrap="square" rtlCol="0">
            <a:spAutoFit/>
          </a:bodyPr>
          <a:lstStyle/>
          <a:p>
            <a:r>
              <a:rPr lang="es-ES" dirty="0"/>
              <a:t>Ordenanzas de ahorro de agua</a:t>
            </a:r>
            <a:endParaRPr lang="ca-ES" dirty="0"/>
          </a:p>
        </p:txBody>
      </p:sp>
      <p:sp>
        <p:nvSpPr>
          <p:cNvPr id="21" name="CuadroTexto 20">
            <a:extLst>
              <a:ext uri="{FF2B5EF4-FFF2-40B4-BE49-F238E27FC236}">
                <a16:creationId xmlns:a16="http://schemas.microsoft.com/office/drawing/2014/main" id="{BE70B044-2664-1AF3-D4E1-119F7148B187}"/>
              </a:ext>
            </a:extLst>
          </p:cNvPr>
          <p:cNvSpPr txBox="1"/>
          <p:nvPr/>
        </p:nvSpPr>
        <p:spPr>
          <a:xfrm>
            <a:off x="6325361" y="1109190"/>
            <a:ext cx="3648075" cy="369332"/>
          </a:xfrm>
          <a:prstGeom prst="rect">
            <a:avLst/>
          </a:prstGeom>
          <a:noFill/>
        </p:spPr>
        <p:txBody>
          <a:bodyPr wrap="square" rtlCol="0">
            <a:spAutoFit/>
          </a:bodyPr>
          <a:lstStyle/>
          <a:p>
            <a:r>
              <a:rPr lang="es-ES" dirty="0"/>
              <a:t>Reducción de presiones</a:t>
            </a:r>
          </a:p>
        </p:txBody>
      </p:sp>
      <p:sp>
        <p:nvSpPr>
          <p:cNvPr id="23" name="CuadroTexto 22">
            <a:extLst>
              <a:ext uri="{FF2B5EF4-FFF2-40B4-BE49-F238E27FC236}">
                <a16:creationId xmlns:a16="http://schemas.microsoft.com/office/drawing/2014/main" id="{636B804A-33DC-BEC3-C362-5DEA06EDE68C}"/>
              </a:ext>
            </a:extLst>
          </p:cNvPr>
          <p:cNvSpPr txBox="1"/>
          <p:nvPr/>
        </p:nvSpPr>
        <p:spPr>
          <a:xfrm>
            <a:off x="728660" y="960023"/>
            <a:ext cx="2376490" cy="369332"/>
          </a:xfrm>
          <a:prstGeom prst="rect">
            <a:avLst/>
          </a:prstGeom>
          <a:noFill/>
        </p:spPr>
        <p:txBody>
          <a:bodyPr wrap="square" rtlCol="0">
            <a:spAutoFit/>
          </a:bodyPr>
          <a:lstStyle/>
          <a:p>
            <a:r>
              <a:rPr lang="es-ES" dirty="0"/>
              <a:t>Viviendas (doméstico)</a:t>
            </a:r>
            <a:endParaRPr lang="ca-ES" dirty="0"/>
          </a:p>
        </p:txBody>
      </p:sp>
      <p:sp>
        <p:nvSpPr>
          <p:cNvPr id="24" name="CuadroTexto 23">
            <a:extLst>
              <a:ext uri="{FF2B5EF4-FFF2-40B4-BE49-F238E27FC236}">
                <a16:creationId xmlns:a16="http://schemas.microsoft.com/office/drawing/2014/main" id="{FDB46B75-45E1-4151-AD87-B4113C4B429F}"/>
              </a:ext>
            </a:extLst>
          </p:cNvPr>
          <p:cNvSpPr txBox="1"/>
          <p:nvPr/>
        </p:nvSpPr>
        <p:spPr>
          <a:xfrm>
            <a:off x="728661" y="2087041"/>
            <a:ext cx="2586039" cy="369332"/>
          </a:xfrm>
          <a:prstGeom prst="rect">
            <a:avLst/>
          </a:prstGeom>
          <a:noFill/>
        </p:spPr>
        <p:txBody>
          <a:bodyPr wrap="square" rtlCol="0">
            <a:spAutoFit/>
          </a:bodyPr>
          <a:lstStyle/>
          <a:p>
            <a:r>
              <a:rPr lang="es-ES" dirty="0"/>
              <a:t>Empresas (no doméstico)</a:t>
            </a:r>
            <a:endParaRPr lang="ca-ES" dirty="0"/>
          </a:p>
        </p:txBody>
      </p:sp>
      <p:sp>
        <p:nvSpPr>
          <p:cNvPr id="25" name="CuadroTexto 24">
            <a:extLst>
              <a:ext uri="{FF2B5EF4-FFF2-40B4-BE49-F238E27FC236}">
                <a16:creationId xmlns:a16="http://schemas.microsoft.com/office/drawing/2014/main" id="{5D5D1E4A-BFCA-376B-40F3-E4AFA14CED43}"/>
              </a:ext>
            </a:extLst>
          </p:cNvPr>
          <p:cNvSpPr txBox="1"/>
          <p:nvPr/>
        </p:nvSpPr>
        <p:spPr>
          <a:xfrm>
            <a:off x="728661" y="3469243"/>
            <a:ext cx="2071688" cy="369332"/>
          </a:xfrm>
          <a:prstGeom prst="rect">
            <a:avLst/>
          </a:prstGeom>
          <a:noFill/>
        </p:spPr>
        <p:txBody>
          <a:bodyPr wrap="square" rtlCol="0">
            <a:spAutoFit/>
          </a:bodyPr>
          <a:lstStyle/>
          <a:p>
            <a:r>
              <a:rPr lang="es-ES" dirty="0"/>
              <a:t>Usos municipales</a:t>
            </a:r>
            <a:endParaRPr lang="ca-ES" dirty="0"/>
          </a:p>
        </p:txBody>
      </p:sp>
      <p:sp>
        <p:nvSpPr>
          <p:cNvPr id="26" name="CuadroTexto 25">
            <a:extLst>
              <a:ext uri="{FF2B5EF4-FFF2-40B4-BE49-F238E27FC236}">
                <a16:creationId xmlns:a16="http://schemas.microsoft.com/office/drawing/2014/main" id="{BA8CC07B-53F6-194A-7D80-7D9A0D38CB57}"/>
              </a:ext>
            </a:extLst>
          </p:cNvPr>
          <p:cNvSpPr txBox="1"/>
          <p:nvPr/>
        </p:nvSpPr>
        <p:spPr>
          <a:xfrm>
            <a:off x="3390899" y="1547336"/>
            <a:ext cx="2305048" cy="1754326"/>
          </a:xfrm>
          <a:prstGeom prst="rect">
            <a:avLst/>
          </a:prstGeom>
          <a:noFill/>
        </p:spPr>
        <p:txBody>
          <a:bodyPr wrap="square" rtlCol="0">
            <a:spAutoFit/>
          </a:bodyPr>
          <a:lstStyle/>
          <a:p>
            <a:r>
              <a:rPr lang="es-ES" dirty="0"/>
              <a:t>Industria</a:t>
            </a:r>
          </a:p>
          <a:p>
            <a:r>
              <a:rPr lang="es-ES" dirty="0"/>
              <a:t>Comercio</a:t>
            </a:r>
          </a:p>
          <a:p>
            <a:r>
              <a:rPr lang="es-ES" dirty="0"/>
              <a:t>Hoteles</a:t>
            </a:r>
          </a:p>
          <a:p>
            <a:r>
              <a:rPr lang="es-ES" dirty="0"/>
              <a:t>Oficinas</a:t>
            </a:r>
          </a:p>
          <a:p>
            <a:r>
              <a:rPr lang="es-ES" dirty="0"/>
              <a:t>Equipamientos privados</a:t>
            </a:r>
            <a:endParaRPr lang="ca-ES" dirty="0"/>
          </a:p>
        </p:txBody>
      </p:sp>
      <p:sp>
        <p:nvSpPr>
          <p:cNvPr id="27" name="CuadroTexto 26">
            <a:extLst>
              <a:ext uri="{FF2B5EF4-FFF2-40B4-BE49-F238E27FC236}">
                <a16:creationId xmlns:a16="http://schemas.microsoft.com/office/drawing/2014/main" id="{B6B98608-D2C6-9450-1BDC-0CEA6117A262}"/>
              </a:ext>
            </a:extLst>
          </p:cNvPr>
          <p:cNvSpPr txBox="1"/>
          <p:nvPr/>
        </p:nvSpPr>
        <p:spPr>
          <a:xfrm>
            <a:off x="3390899" y="3309207"/>
            <a:ext cx="2305048" cy="1200329"/>
          </a:xfrm>
          <a:prstGeom prst="rect">
            <a:avLst/>
          </a:prstGeom>
          <a:noFill/>
        </p:spPr>
        <p:txBody>
          <a:bodyPr wrap="square" rtlCol="0">
            <a:spAutoFit/>
          </a:bodyPr>
          <a:lstStyle/>
          <a:p>
            <a:r>
              <a:rPr lang="es-ES" dirty="0"/>
              <a:t>Riego zonas verdes</a:t>
            </a:r>
          </a:p>
          <a:p>
            <a:r>
              <a:rPr lang="es-ES" dirty="0"/>
              <a:t>Equipamientos</a:t>
            </a:r>
          </a:p>
          <a:p>
            <a:r>
              <a:rPr lang="es-ES" dirty="0"/>
              <a:t>Fuentes</a:t>
            </a:r>
          </a:p>
          <a:p>
            <a:r>
              <a:rPr lang="es-ES" dirty="0"/>
              <a:t>Limpieza</a:t>
            </a:r>
          </a:p>
        </p:txBody>
      </p:sp>
      <p:cxnSp>
        <p:nvCxnSpPr>
          <p:cNvPr id="28" name="Conector recto 27">
            <a:extLst>
              <a:ext uri="{FF2B5EF4-FFF2-40B4-BE49-F238E27FC236}">
                <a16:creationId xmlns:a16="http://schemas.microsoft.com/office/drawing/2014/main" id="{B110286B-3C30-3113-F756-76A07CFF796E}"/>
              </a:ext>
            </a:extLst>
          </p:cNvPr>
          <p:cNvCxnSpPr/>
          <p:nvPr/>
        </p:nvCxnSpPr>
        <p:spPr>
          <a:xfrm>
            <a:off x="3238496" y="1644271"/>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80155DDB-9993-1595-1460-D618D929F1EF}"/>
              </a:ext>
            </a:extLst>
          </p:cNvPr>
          <p:cNvCxnSpPr>
            <a:cxnSpLocks/>
          </p:cNvCxnSpPr>
          <p:nvPr/>
        </p:nvCxnSpPr>
        <p:spPr>
          <a:xfrm>
            <a:off x="3238496" y="3247924"/>
            <a:ext cx="0" cy="132289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596DEAA6-FB65-C517-C268-3F34954A83E1}"/>
              </a:ext>
            </a:extLst>
          </p:cNvPr>
          <p:cNvSpPr txBox="1"/>
          <p:nvPr/>
        </p:nvSpPr>
        <p:spPr>
          <a:xfrm>
            <a:off x="728660" y="5259507"/>
            <a:ext cx="2181226" cy="369332"/>
          </a:xfrm>
          <a:prstGeom prst="rect">
            <a:avLst/>
          </a:prstGeom>
          <a:noFill/>
        </p:spPr>
        <p:txBody>
          <a:bodyPr wrap="square" rtlCol="0">
            <a:spAutoFit/>
          </a:bodyPr>
          <a:lstStyle/>
          <a:p>
            <a:r>
              <a:rPr lang="es-ES" dirty="0"/>
              <a:t>Agua no registrada</a:t>
            </a:r>
            <a:endParaRPr lang="ca-ES" dirty="0"/>
          </a:p>
        </p:txBody>
      </p:sp>
      <p:sp>
        <p:nvSpPr>
          <p:cNvPr id="31" name="CuadroTexto 30">
            <a:extLst>
              <a:ext uri="{FF2B5EF4-FFF2-40B4-BE49-F238E27FC236}">
                <a16:creationId xmlns:a16="http://schemas.microsoft.com/office/drawing/2014/main" id="{7A997D07-7905-AEAD-C881-A2510401DF51}"/>
              </a:ext>
            </a:extLst>
          </p:cNvPr>
          <p:cNvSpPr txBox="1"/>
          <p:nvPr/>
        </p:nvSpPr>
        <p:spPr>
          <a:xfrm>
            <a:off x="3390899" y="5028675"/>
            <a:ext cx="2305048" cy="1200329"/>
          </a:xfrm>
          <a:prstGeom prst="rect">
            <a:avLst/>
          </a:prstGeom>
          <a:noFill/>
        </p:spPr>
        <p:txBody>
          <a:bodyPr wrap="square" rtlCol="0">
            <a:spAutoFit/>
          </a:bodyPr>
          <a:lstStyle/>
          <a:p>
            <a:r>
              <a:rPr lang="es-ES" dirty="0"/>
              <a:t>Pérdidas de la red</a:t>
            </a:r>
          </a:p>
          <a:p>
            <a:r>
              <a:rPr lang="es-ES" dirty="0" err="1"/>
              <a:t>Subcontajes</a:t>
            </a:r>
            <a:endParaRPr lang="es-ES" dirty="0"/>
          </a:p>
          <a:p>
            <a:r>
              <a:rPr lang="es-ES" dirty="0"/>
              <a:t>Usos fraudulentos</a:t>
            </a:r>
          </a:p>
          <a:p>
            <a:r>
              <a:rPr lang="es-ES" dirty="0"/>
              <a:t>Usos no facturados</a:t>
            </a:r>
          </a:p>
        </p:txBody>
      </p:sp>
      <p:cxnSp>
        <p:nvCxnSpPr>
          <p:cNvPr id="32" name="Conector recto 31">
            <a:extLst>
              <a:ext uri="{FF2B5EF4-FFF2-40B4-BE49-F238E27FC236}">
                <a16:creationId xmlns:a16="http://schemas.microsoft.com/office/drawing/2014/main" id="{EDAABC18-716D-3656-BF52-869AB4E0D830}"/>
              </a:ext>
            </a:extLst>
          </p:cNvPr>
          <p:cNvCxnSpPr/>
          <p:nvPr/>
        </p:nvCxnSpPr>
        <p:spPr>
          <a:xfrm>
            <a:off x="3228975" y="5001405"/>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object 77">
            <a:extLst>
              <a:ext uri="{FF2B5EF4-FFF2-40B4-BE49-F238E27FC236}">
                <a16:creationId xmlns:a16="http://schemas.microsoft.com/office/drawing/2014/main" id="{90637A8B-EB38-1B91-5C15-572AA00A026E}"/>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REDUCIR LA DEMANDA</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a:t>
            </a:r>
          </a:p>
        </p:txBody>
      </p:sp>
    </p:spTree>
    <p:extLst>
      <p:ext uri="{BB962C8B-B14F-4D97-AF65-F5344CB8AC3E}">
        <p14:creationId xmlns:p14="http://schemas.microsoft.com/office/powerpoint/2010/main" val="4008624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710E3E4-678A-DC1C-C963-5BCB3046A092}"/>
              </a:ext>
            </a:extLst>
          </p:cNvPr>
          <p:cNvPicPr>
            <a:picLocks noChangeAspect="1"/>
          </p:cNvPicPr>
          <p:nvPr/>
        </p:nvPicPr>
        <p:blipFill>
          <a:blip r:embed="rId2"/>
          <a:stretch>
            <a:fillRect/>
          </a:stretch>
        </p:blipFill>
        <p:spPr>
          <a:xfrm>
            <a:off x="1388028" y="938213"/>
            <a:ext cx="475467" cy="475467"/>
          </a:xfrm>
          <a:prstGeom prst="rect">
            <a:avLst/>
          </a:prstGeom>
        </p:spPr>
      </p:pic>
      <p:pic>
        <p:nvPicPr>
          <p:cNvPr id="5" name="Imagen 4">
            <a:extLst>
              <a:ext uri="{FF2B5EF4-FFF2-40B4-BE49-F238E27FC236}">
                <a16:creationId xmlns:a16="http://schemas.microsoft.com/office/drawing/2014/main" id="{429C31F9-A528-5FDA-325B-F2747382D56E}"/>
              </a:ext>
            </a:extLst>
          </p:cNvPr>
          <p:cNvPicPr>
            <a:picLocks noChangeAspect="1"/>
          </p:cNvPicPr>
          <p:nvPr/>
        </p:nvPicPr>
        <p:blipFill>
          <a:blip r:embed="rId3"/>
          <a:stretch>
            <a:fillRect/>
          </a:stretch>
        </p:blipFill>
        <p:spPr>
          <a:xfrm>
            <a:off x="1493952" y="5313505"/>
            <a:ext cx="304502" cy="304502"/>
          </a:xfrm>
          <a:prstGeom prst="rect">
            <a:avLst/>
          </a:prstGeom>
        </p:spPr>
      </p:pic>
      <p:pic>
        <p:nvPicPr>
          <p:cNvPr id="6" name="Imagen 5">
            <a:extLst>
              <a:ext uri="{FF2B5EF4-FFF2-40B4-BE49-F238E27FC236}">
                <a16:creationId xmlns:a16="http://schemas.microsoft.com/office/drawing/2014/main" id="{12FAF2D7-625A-8C3C-6FB8-3A4F403E25CD}"/>
              </a:ext>
            </a:extLst>
          </p:cNvPr>
          <p:cNvPicPr>
            <a:picLocks noChangeAspect="1"/>
          </p:cNvPicPr>
          <p:nvPr/>
        </p:nvPicPr>
        <p:blipFill>
          <a:blip r:embed="rId4"/>
          <a:stretch>
            <a:fillRect/>
          </a:stretch>
        </p:blipFill>
        <p:spPr>
          <a:xfrm>
            <a:off x="1431111" y="1910039"/>
            <a:ext cx="384422" cy="339635"/>
          </a:xfrm>
          <a:prstGeom prst="rect">
            <a:avLst/>
          </a:prstGeom>
        </p:spPr>
      </p:pic>
      <p:pic>
        <p:nvPicPr>
          <p:cNvPr id="7" name="Imagen 6">
            <a:extLst>
              <a:ext uri="{FF2B5EF4-FFF2-40B4-BE49-F238E27FC236}">
                <a16:creationId xmlns:a16="http://schemas.microsoft.com/office/drawing/2014/main" id="{33C36437-2F51-BAD1-7DB4-A257BF5A7537}"/>
              </a:ext>
            </a:extLst>
          </p:cNvPr>
          <p:cNvPicPr>
            <a:picLocks noChangeAspect="1"/>
          </p:cNvPicPr>
          <p:nvPr/>
        </p:nvPicPr>
        <p:blipFill>
          <a:blip r:embed="rId5"/>
          <a:stretch>
            <a:fillRect/>
          </a:stretch>
        </p:blipFill>
        <p:spPr>
          <a:xfrm>
            <a:off x="1431111" y="2310544"/>
            <a:ext cx="367343" cy="402993"/>
          </a:xfrm>
          <a:prstGeom prst="rect">
            <a:avLst/>
          </a:prstGeom>
        </p:spPr>
      </p:pic>
      <p:pic>
        <p:nvPicPr>
          <p:cNvPr id="8" name="Imagen 7">
            <a:extLst>
              <a:ext uri="{FF2B5EF4-FFF2-40B4-BE49-F238E27FC236}">
                <a16:creationId xmlns:a16="http://schemas.microsoft.com/office/drawing/2014/main" id="{CF163036-A610-7094-7108-EE8D188DCFA0}"/>
              </a:ext>
            </a:extLst>
          </p:cNvPr>
          <p:cNvPicPr>
            <a:picLocks noChangeAspect="1"/>
          </p:cNvPicPr>
          <p:nvPr/>
        </p:nvPicPr>
        <p:blipFill>
          <a:blip r:embed="rId6"/>
          <a:stretch>
            <a:fillRect/>
          </a:stretch>
        </p:blipFill>
        <p:spPr>
          <a:xfrm>
            <a:off x="1495912" y="5750049"/>
            <a:ext cx="314285" cy="371776"/>
          </a:xfrm>
          <a:prstGeom prst="rect">
            <a:avLst/>
          </a:prstGeom>
        </p:spPr>
      </p:pic>
      <p:pic>
        <p:nvPicPr>
          <p:cNvPr id="9" name="Imagen 8">
            <a:extLst>
              <a:ext uri="{FF2B5EF4-FFF2-40B4-BE49-F238E27FC236}">
                <a16:creationId xmlns:a16="http://schemas.microsoft.com/office/drawing/2014/main" id="{C4BBA8C6-8F50-A2D1-2951-F003AE65C2C4}"/>
              </a:ext>
            </a:extLst>
          </p:cNvPr>
          <p:cNvPicPr>
            <a:picLocks noChangeAspect="1"/>
          </p:cNvPicPr>
          <p:nvPr/>
        </p:nvPicPr>
        <p:blipFill>
          <a:blip r:embed="rId7"/>
          <a:stretch>
            <a:fillRect/>
          </a:stretch>
        </p:blipFill>
        <p:spPr>
          <a:xfrm>
            <a:off x="1542517" y="3268002"/>
            <a:ext cx="214443" cy="320235"/>
          </a:xfrm>
          <a:prstGeom prst="rect">
            <a:avLst/>
          </a:prstGeom>
        </p:spPr>
      </p:pic>
      <p:pic>
        <p:nvPicPr>
          <p:cNvPr id="10" name="Imagen 9">
            <a:extLst>
              <a:ext uri="{FF2B5EF4-FFF2-40B4-BE49-F238E27FC236}">
                <a16:creationId xmlns:a16="http://schemas.microsoft.com/office/drawing/2014/main" id="{EF602AD9-BD24-B599-ABF2-CC0106B37E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4472" y="3713674"/>
            <a:ext cx="304502" cy="35823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543FA806-39C7-1A1A-1D4B-6AF0DDD0DEE1}"/>
              </a:ext>
            </a:extLst>
          </p:cNvPr>
          <p:cNvPicPr>
            <a:picLocks noChangeAspect="1"/>
          </p:cNvPicPr>
          <p:nvPr/>
        </p:nvPicPr>
        <p:blipFill rotWithShape="1">
          <a:blip r:embed="rId9"/>
          <a:srcRect l="23976" t="14815" r="25017" b="20371"/>
          <a:stretch/>
        </p:blipFill>
        <p:spPr>
          <a:xfrm>
            <a:off x="1493952" y="2786094"/>
            <a:ext cx="293484" cy="371275"/>
          </a:xfrm>
          <a:prstGeom prst="rect">
            <a:avLst/>
          </a:prstGeom>
        </p:spPr>
      </p:pic>
      <p:pic>
        <p:nvPicPr>
          <p:cNvPr id="12" name="Gráfico 11">
            <a:extLst>
              <a:ext uri="{FF2B5EF4-FFF2-40B4-BE49-F238E27FC236}">
                <a16:creationId xmlns:a16="http://schemas.microsoft.com/office/drawing/2014/main" id="{5065A2A9-F3C4-3564-8D98-FF6CB762B0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18316" y="4838778"/>
            <a:ext cx="443906" cy="263055"/>
          </a:xfrm>
          <a:prstGeom prst="rect">
            <a:avLst/>
          </a:prstGeom>
        </p:spPr>
      </p:pic>
      <p:pic>
        <p:nvPicPr>
          <p:cNvPr id="13" name="Gráfico 12">
            <a:extLst>
              <a:ext uri="{FF2B5EF4-FFF2-40B4-BE49-F238E27FC236}">
                <a16:creationId xmlns:a16="http://schemas.microsoft.com/office/drawing/2014/main" id="{9C23142A-B627-E7B3-D475-0CE8B0BA2C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55537" y="4180679"/>
            <a:ext cx="402994" cy="402994"/>
          </a:xfrm>
          <a:prstGeom prst="rect">
            <a:avLst/>
          </a:prstGeom>
        </p:spPr>
      </p:pic>
      <p:pic>
        <p:nvPicPr>
          <p:cNvPr id="14" name="Gráfico 13">
            <a:extLst>
              <a:ext uri="{FF2B5EF4-FFF2-40B4-BE49-F238E27FC236}">
                <a16:creationId xmlns:a16="http://schemas.microsoft.com/office/drawing/2014/main" id="{3254EEDA-77D2-E3B6-1D3C-85BAD32B76A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32764" y="1341505"/>
            <a:ext cx="369147" cy="430671"/>
          </a:xfrm>
          <a:prstGeom prst="rect">
            <a:avLst/>
          </a:prstGeom>
        </p:spPr>
      </p:pic>
      <p:sp>
        <p:nvSpPr>
          <p:cNvPr id="15" name="CuadroTexto 14">
            <a:extLst>
              <a:ext uri="{FF2B5EF4-FFF2-40B4-BE49-F238E27FC236}">
                <a16:creationId xmlns:a16="http://schemas.microsoft.com/office/drawing/2014/main" id="{BE14EB0C-0463-74E2-7898-6B056CF06B48}"/>
              </a:ext>
            </a:extLst>
          </p:cNvPr>
          <p:cNvSpPr txBox="1"/>
          <p:nvPr/>
        </p:nvSpPr>
        <p:spPr>
          <a:xfrm>
            <a:off x="2094136" y="1092714"/>
            <a:ext cx="9266361" cy="5370060"/>
          </a:xfrm>
          <a:prstGeom prst="rect">
            <a:avLst/>
          </a:prstGeom>
          <a:noFill/>
        </p:spPr>
        <p:txBody>
          <a:bodyPr wrap="square" rtlCol="0">
            <a:spAutoFit/>
          </a:bodyPr>
          <a:lstStyle/>
          <a:p>
            <a:pPr marL="342900" lvl="0" indent="-342900">
              <a:lnSpc>
                <a:spcPct val="107000"/>
              </a:lnSpc>
              <a:spcBef>
                <a:spcPts val="1000"/>
              </a:spcBef>
              <a:spcAft>
                <a:spcPts val="600"/>
              </a:spcAft>
              <a:buFont typeface="+mj-lt"/>
              <a:buAutoNum type="arabicPeriod"/>
            </a:pP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Reducción de caudades en grifos</a:t>
            </a:r>
            <a:r>
              <a:rPr lang="es-ES" sz="1200" b="1" dirty="0">
                <a:solidFill>
                  <a:srgbClr val="000000"/>
                </a:solidFill>
                <a:latin typeface="Arial" panose="020B0604020202020204" pitchFamily="34" charset="0"/>
                <a:ea typeface="Arial" panose="020B0604020202020204" pitchFamily="34" charset="0"/>
                <a:cs typeface="Times New Roman" panose="02020603050405020304" pitchFamily="18" charset="0"/>
              </a:rPr>
              <a:t>:</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utilización de aireadores.</a:t>
            </a:r>
          </a:p>
          <a:p>
            <a:pPr marL="342900" lvl="0" indent="-342900">
              <a:lnSpc>
                <a:spcPct val="107000"/>
              </a:lnSpc>
              <a:spcBef>
                <a:spcPts val="1000"/>
              </a:spcBef>
              <a:spcAft>
                <a:spcPts val="600"/>
              </a:spcAft>
              <a:buFont typeface="+mj-lt"/>
              <a:buAutoNum type="arabicPeriod"/>
            </a:pP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Instalación de sistemas de selección de </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descargas en inodoros</a:t>
            </a:r>
            <a:endPar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spcBef>
                <a:spcPts val="1000"/>
              </a:spcBef>
              <a:spcAft>
                <a:spcPts val="600"/>
              </a:spcAft>
              <a:buFont typeface="+mj-lt"/>
              <a:buAutoNum type="arabicPeriod"/>
            </a:pP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Aprovechamiento de </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pluviales </a:t>
            </a:r>
            <a:endParaRPr lang="es-ES" sz="1200" b="1"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07000"/>
              </a:lnSpc>
              <a:spcBef>
                <a:spcPts val="1000"/>
              </a:spcBef>
              <a:spcAft>
                <a:spcPts val="600"/>
              </a:spcAft>
              <a:buFont typeface="+mj-lt"/>
              <a:buAutoNum type="arabicPeriod"/>
            </a:pP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Aprovechamiento de agua de limpieza de filtros de </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piscinas</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p>
          <a:p>
            <a:pPr marL="342900" lvl="0" indent="-342900">
              <a:lnSpc>
                <a:spcPct val="107000"/>
              </a:lnSpc>
              <a:spcBef>
                <a:spcPts val="1000"/>
              </a:spcBef>
              <a:spcAft>
                <a:spcPts val="600"/>
              </a:spcAft>
              <a:buFont typeface="+mj-lt"/>
              <a:buAutoNum type="arabicPeriod"/>
            </a:pPr>
            <a:r>
              <a:rPr lang="es-ES" sz="1200" b="1"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Aiguas</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grises</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sistemas de reaprovechamiento de agua de duchas y bañeras para, después de un tratamiento, utilizarlas en los inodoros.</a:t>
            </a:r>
          </a:p>
          <a:p>
            <a:pPr marL="342900" lvl="0" indent="-342900">
              <a:lnSpc>
                <a:spcPct val="107000"/>
              </a:lnSpc>
              <a:spcBef>
                <a:spcPts val="1000"/>
              </a:spcBef>
              <a:spcAft>
                <a:spcPts val="600"/>
              </a:spcAft>
              <a:buFont typeface="+mj-lt"/>
              <a:buAutoNum type="arabicPeriod"/>
            </a:pP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Utilización </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 aguas subterráneas</a:t>
            </a:r>
            <a:r>
              <a:rPr lang="es-ES" sz="1200" b="1" dirty="0">
                <a:solidFill>
                  <a:srgbClr val="000000"/>
                </a:solidFill>
                <a:latin typeface="Arial" panose="020B0604020202020204" pitchFamily="34" charset="0"/>
                <a:ea typeface="Arial" panose="020B0604020202020204" pitchFamily="34" charset="0"/>
                <a:cs typeface="Times New Roman" panose="02020603050405020304" pitchFamily="18" charset="0"/>
              </a:rPr>
              <a:t> </a:t>
            </a:r>
            <a:r>
              <a:rPr lang="es-ES" sz="1200" dirty="0">
                <a:solidFill>
                  <a:srgbClr val="000000"/>
                </a:solidFill>
                <a:latin typeface="Arial" panose="020B0604020202020204" pitchFamily="34" charset="0"/>
                <a:ea typeface="Arial" panose="020B0604020202020204" pitchFamily="34" charset="0"/>
                <a:cs typeface="Times New Roman" panose="02020603050405020304" pitchFamily="18" charset="0"/>
              </a:rPr>
              <a:t>para u</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sos municipales que se puedan realizar con agua no potable.</a:t>
            </a:r>
          </a:p>
          <a:p>
            <a:pPr marL="342900" lvl="0" indent="-342900">
              <a:lnSpc>
                <a:spcPct val="107000"/>
              </a:lnSpc>
              <a:spcBef>
                <a:spcPts val="1000"/>
              </a:spcBef>
              <a:spcAft>
                <a:spcPts val="600"/>
              </a:spcAft>
              <a:buFont typeface="+mj-lt"/>
              <a:buAutoNum type="arabicPeriod"/>
            </a:pP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Utilización </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 aguas regeneradas</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para usos que no requieran agua potable.</a:t>
            </a:r>
          </a:p>
          <a:p>
            <a:pPr marL="342900" lvl="0" indent="-342900">
              <a:lnSpc>
                <a:spcPct val="107000"/>
              </a:lnSpc>
              <a:spcBef>
                <a:spcPts val="1000"/>
              </a:spcBef>
              <a:spcAft>
                <a:spcPts val="600"/>
              </a:spcAft>
              <a:buFont typeface="+mj-lt"/>
              <a:buAutoNum type="arabicPeriod"/>
            </a:pP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Ahorro en jardines</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utilización de sistemas de riego eficientes y diseño de jardines con requerimientos mínimos de agua para su mantenimiento. Pueden ser tanto públicos como privados.</a:t>
            </a:r>
          </a:p>
          <a:p>
            <a:pPr marL="342900" lvl="0" indent="-342900">
              <a:lnSpc>
                <a:spcPct val="107000"/>
              </a:lnSpc>
              <a:spcBef>
                <a:spcPts val="1000"/>
              </a:spcBef>
              <a:spcAft>
                <a:spcPts val="600"/>
              </a:spcAft>
              <a:buFont typeface="+mj-lt"/>
              <a:buAutoNum type="arabicPeriod"/>
            </a:pP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Contadores individuales y por uso</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por un lado eliminación de aforos y por otr</a:t>
            </a:r>
            <a:r>
              <a:rPr lang="es-ES" sz="1200" dirty="0">
                <a:solidFill>
                  <a:srgbClr val="000000"/>
                </a:solidFill>
                <a:latin typeface="Arial" panose="020B0604020202020204" pitchFamily="34" charset="0"/>
                <a:ea typeface="Arial" panose="020B0604020202020204" pitchFamily="34" charset="0"/>
                <a:cs typeface="Times New Roman" panose="02020603050405020304" pitchFamily="18" charset="0"/>
              </a:rPr>
              <a:t>o instalación de contadores segregados por usos (viviendas y jardines). No es tanto una medida de ahorro como de control del consumo.</a:t>
            </a:r>
          </a:p>
          <a:p>
            <a:pPr marL="342900" lvl="0" indent="-342900">
              <a:lnSpc>
                <a:spcPct val="107000"/>
              </a:lnSpc>
              <a:spcBef>
                <a:spcPts val="1000"/>
              </a:spcBef>
              <a:spcAft>
                <a:spcPts val="600"/>
              </a:spcAft>
              <a:buFont typeface="+mj-lt"/>
              <a:buAutoNum type="arabicPeriod"/>
            </a:pP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Reducción de </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presiones en edificios</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instalación de reguladores de presión.</a:t>
            </a:r>
          </a:p>
          <a:p>
            <a:pPr marL="342900" lvl="0" indent="-342900">
              <a:lnSpc>
                <a:spcPct val="107000"/>
              </a:lnSpc>
              <a:spcBef>
                <a:spcPts val="1000"/>
              </a:spcBef>
              <a:spcAft>
                <a:spcPts val="600"/>
              </a:spcAft>
              <a:buFont typeface="+mj-lt"/>
              <a:buAutoNum type="arabicPeriod"/>
            </a:pP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Instalación de </a:t>
            </a:r>
            <a:r>
              <a:rPr lang="es-E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sistemas de recirculación de agua caliente sanitaria:</a:t>
            </a:r>
            <a:r>
              <a:rPr lang="es-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para evitar gastar agua mientras esperamos que salga caliente.</a:t>
            </a:r>
          </a:p>
          <a:p>
            <a:pPr>
              <a:spcAft>
                <a:spcPts val="600"/>
              </a:spcAft>
            </a:pPr>
            <a:endParaRPr lang="es-ES" sz="1200" dirty="0"/>
          </a:p>
        </p:txBody>
      </p:sp>
      <p:sp>
        <p:nvSpPr>
          <p:cNvPr id="16" name="object 77">
            <a:extLst>
              <a:ext uri="{FF2B5EF4-FFF2-40B4-BE49-F238E27FC236}">
                <a16:creationId xmlns:a16="http://schemas.microsoft.com/office/drawing/2014/main" id="{4FFB4060-24C6-EE53-A2AD-CE67B77E890E}"/>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REDUCIR LA DEMANDA</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a:t>
            </a:r>
          </a:p>
        </p:txBody>
      </p:sp>
      <p:sp>
        <p:nvSpPr>
          <p:cNvPr id="17" name="CuadroTexto 16">
            <a:extLst>
              <a:ext uri="{FF2B5EF4-FFF2-40B4-BE49-F238E27FC236}">
                <a16:creationId xmlns:a16="http://schemas.microsoft.com/office/drawing/2014/main" id="{B52CEFE2-BD65-8280-60FA-3AFB29349833}"/>
              </a:ext>
            </a:extLst>
          </p:cNvPr>
          <p:cNvSpPr txBox="1"/>
          <p:nvPr/>
        </p:nvSpPr>
        <p:spPr>
          <a:xfrm>
            <a:off x="7169874" y="291882"/>
            <a:ext cx="4556906" cy="646331"/>
          </a:xfrm>
          <a:prstGeom prst="rect">
            <a:avLst/>
          </a:prstGeom>
          <a:noFill/>
        </p:spPr>
        <p:txBody>
          <a:bodyPr wrap="square" rtlCol="0">
            <a:spAutoFit/>
          </a:bodyPr>
          <a:lstStyle/>
          <a:p>
            <a:r>
              <a:rPr lang="ca-ES" dirty="0"/>
              <a:t>PUNTOS CONTEMPLADOS EN LA ORDENANZA DE AHORRO DE AGUA</a:t>
            </a:r>
          </a:p>
        </p:txBody>
      </p:sp>
    </p:spTree>
    <p:extLst>
      <p:ext uri="{BB962C8B-B14F-4D97-AF65-F5344CB8AC3E}">
        <p14:creationId xmlns:p14="http://schemas.microsoft.com/office/powerpoint/2010/main" val="797074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2D76BD4-2182-66D4-A82D-71E2A4292915}"/>
              </a:ext>
            </a:extLst>
          </p:cNvPr>
          <p:cNvSpPr txBox="1"/>
          <p:nvPr/>
        </p:nvSpPr>
        <p:spPr>
          <a:xfrm>
            <a:off x="6334125" y="2101334"/>
            <a:ext cx="3648075" cy="646331"/>
          </a:xfrm>
          <a:prstGeom prst="rect">
            <a:avLst/>
          </a:prstGeom>
          <a:noFill/>
        </p:spPr>
        <p:txBody>
          <a:bodyPr wrap="square" rtlCol="0">
            <a:spAutoFit/>
          </a:bodyPr>
          <a:lstStyle/>
          <a:p>
            <a:r>
              <a:rPr lang="es-ES" dirty="0"/>
              <a:t>Control de grandes consumidores</a:t>
            </a:r>
          </a:p>
          <a:p>
            <a:r>
              <a:rPr lang="es-ES" dirty="0"/>
              <a:t>Planes de ahorro</a:t>
            </a:r>
            <a:endParaRPr lang="ca-ES" dirty="0"/>
          </a:p>
        </p:txBody>
      </p:sp>
      <p:cxnSp>
        <p:nvCxnSpPr>
          <p:cNvPr id="3" name="Conector recto de flecha 2">
            <a:extLst>
              <a:ext uri="{FF2B5EF4-FFF2-40B4-BE49-F238E27FC236}">
                <a16:creationId xmlns:a16="http://schemas.microsoft.com/office/drawing/2014/main" id="{F2B99969-1503-E3E4-E936-0C365275C2B7}"/>
              </a:ext>
            </a:extLst>
          </p:cNvPr>
          <p:cNvCxnSpPr>
            <a:cxnSpLocks/>
          </p:cNvCxnSpPr>
          <p:nvPr/>
        </p:nvCxnSpPr>
        <p:spPr>
          <a:xfrm flipV="1">
            <a:off x="3033708" y="1133475"/>
            <a:ext cx="3157542" cy="11214"/>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76628ECD-A6B8-67FA-FDE9-9F1530AED876}"/>
              </a:ext>
            </a:extLst>
          </p:cNvPr>
          <p:cNvPicPr>
            <a:picLocks noChangeAspect="1"/>
          </p:cNvPicPr>
          <p:nvPr/>
        </p:nvPicPr>
        <p:blipFill>
          <a:blip r:embed="rId2"/>
          <a:stretch>
            <a:fillRect/>
          </a:stretch>
        </p:blipFill>
        <p:spPr>
          <a:xfrm>
            <a:off x="7696002" y="2781680"/>
            <a:ext cx="4572396" cy="2743438"/>
          </a:xfrm>
          <a:prstGeom prst="rect">
            <a:avLst/>
          </a:prstGeom>
        </p:spPr>
      </p:pic>
      <p:sp>
        <p:nvSpPr>
          <p:cNvPr id="2" name="CuadroTexto 1">
            <a:extLst>
              <a:ext uri="{FF2B5EF4-FFF2-40B4-BE49-F238E27FC236}">
                <a16:creationId xmlns:a16="http://schemas.microsoft.com/office/drawing/2014/main" id="{D81921E6-3950-CBEA-ACA4-F5E29C7A76C2}"/>
              </a:ext>
            </a:extLst>
          </p:cNvPr>
          <p:cNvSpPr txBox="1"/>
          <p:nvPr/>
        </p:nvSpPr>
        <p:spPr>
          <a:xfrm>
            <a:off x="6334125" y="819150"/>
            <a:ext cx="3648075" cy="369332"/>
          </a:xfrm>
          <a:prstGeom prst="rect">
            <a:avLst/>
          </a:prstGeom>
          <a:noFill/>
        </p:spPr>
        <p:txBody>
          <a:bodyPr wrap="square" rtlCol="0">
            <a:spAutoFit/>
          </a:bodyPr>
          <a:lstStyle/>
          <a:p>
            <a:r>
              <a:rPr lang="es-ES" dirty="0">
                <a:solidFill>
                  <a:schemeClr val="bg1">
                    <a:lumMod val="65000"/>
                  </a:schemeClr>
                </a:solidFill>
              </a:rPr>
              <a:t>Concienciación</a:t>
            </a:r>
          </a:p>
        </p:txBody>
      </p:sp>
      <p:sp>
        <p:nvSpPr>
          <p:cNvPr id="18" name="CuadroTexto 17">
            <a:extLst>
              <a:ext uri="{FF2B5EF4-FFF2-40B4-BE49-F238E27FC236}">
                <a16:creationId xmlns:a16="http://schemas.microsoft.com/office/drawing/2014/main" id="{1385EA85-49F5-1EF2-8B9F-8309BF35C990}"/>
              </a:ext>
            </a:extLst>
          </p:cNvPr>
          <p:cNvSpPr txBox="1"/>
          <p:nvPr/>
        </p:nvSpPr>
        <p:spPr>
          <a:xfrm>
            <a:off x="6329743" y="1408477"/>
            <a:ext cx="3648075" cy="369332"/>
          </a:xfrm>
          <a:prstGeom prst="rect">
            <a:avLst/>
          </a:prstGeom>
          <a:noFill/>
        </p:spPr>
        <p:txBody>
          <a:bodyPr wrap="square" rtlCol="0">
            <a:spAutoFit/>
          </a:bodyPr>
          <a:lstStyle/>
          <a:p>
            <a:r>
              <a:rPr lang="es-ES" dirty="0">
                <a:solidFill>
                  <a:schemeClr val="bg1">
                    <a:lumMod val="65000"/>
                  </a:schemeClr>
                </a:solidFill>
              </a:rPr>
              <a:t>Ordenanzas de ahorro de agua</a:t>
            </a:r>
            <a:endParaRPr lang="ca-ES" dirty="0">
              <a:solidFill>
                <a:schemeClr val="bg1">
                  <a:lumMod val="65000"/>
                </a:schemeClr>
              </a:solidFill>
            </a:endParaRPr>
          </a:p>
        </p:txBody>
      </p:sp>
      <p:sp>
        <p:nvSpPr>
          <p:cNvPr id="20" name="CuadroTexto 19">
            <a:extLst>
              <a:ext uri="{FF2B5EF4-FFF2-40B4-BE49-F238E27FC236}">
                <a16:creationId xmlns:a16="http://schemas.microsoft.com/office/drawing/2014/main" id="{755F25B3-D6F3-C75E-62DB-4400914202D5}"/>
              </a:ext>
            </a:extLst>
          </p:cNvPr>
          <p:cNvSpPr txBox="1"/>
          <p:nvPr/>
        </p:nvSpPr>
        <p:spPr>
          <a:xfrm>
            <a:off x="6325361" y="1109190"/>
            <a:ext cx="3648075" cy="369332"/>
          </a:xfrm>
          <a:prstGeom prst="rect">
            <a:avLst/>
          </a:prstGeom>
          <a:noFill/>
        </p:spPr>
        <p:txBody>
          <a:bodyPr wrap="square" rtlCol="0">
            <a:spAutoFit/>
          </a:bodyPr>
          <a:lstStyle/>
          <a:p>
            <a:r>
              <a:rPr lang="es-ES" dirty="0">
                <a:solidFill>
                  <a:schemeClr val="bg1">
                    <a:lumMod val="65000"/>
                  </a:schemeClr>
                </a:solidFill>
              </a:rPr>
              <a:t>Reducción de presiones</a:t>
            </a:r>
          </a:p>
        </p:txBody>
      </p:sp>
      <p:cxnSp>
        <p:nvCxnSpPr>
          <p:cNvPr id="21" name="Conector recto de flecha 20">
            <a:extLst>
              <a:ext uri="{FF2B5EF4-FFF2-40B4-BE49-F238E27FC236}">
                <a16:creationId xmlns:a16="http://schemas.microsoft.com/office/drawing/2014/main" id="{192395E1-AC6E-BC37-0FDF-57683E2C32DA}"/>
              </a:ext>
            </a:extLst>
          </p:cNvPr>
          <p:cNvCxnSpPr>
            <a:cxnSpLocks/>
          </p:cNvCxnSpPr>
          <p:nvPr/>
        </p:nvCxnSpPr>
        <p:spPr>
          <a:xfrm flipV="1">
            <a:off x="3033708" y="1133475"/>
            <a:ext cx="3157542" cy="11214"/>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BDE54F04-9613-F87E-FF92-8E98DE7E6F5F}"/>
              </a:ext>
            </a:extLst>
          </p:cNvPr>
          <p:cNvSpPr txBox="1"/>
          <p:nvPr/>
        </p:nvSpPr>
        <p:spPr>
          <a:xfrm>
            <a:off x="728660" y="960023"/>
            <a:ext cx="2376490" cy="369332"/>
          </a:xfrm>
          <a:prstGeom prst="rect">
            <a:avLst/>
          </a:prstGeom>
          <a:noFill/>
        </p:spPr>
        <p:txBody>
          <a:bodyPr wrap="square" rtlCol="0">
            <a:spAutoFit/>
          </a:bodyPr>
          <a:lstStyle/>
          <a:p>
            <a:r>
              <a:rPr lang="es-ES" dirty="0"/>
              <a:t>Viviendas (doméstico)</a:t>
            </a:r>
            <a:endParaRPr lang="ca-ES" dirty="0"/>
          </a:p>
        </p:txBody>
      </p:sp>
      <p:sp>
        <p:nvSpPr>
          <p:cNvPr id="23" name="CuadroTexto 22">
            <a:extLst>
              <a:ext uri="{FF2B5EF4-FFF2-40B4-BE49-F238E27FC236}">
                <a16:creationId xmlns:a16="http://schemas.microsoft.com/office/drawing/2014/main" id="{6F7903C1-81E4-F01D-88C1-77BBA4C05A4A}"/>
              </a:ext>
            </a:extLst>
          </p:cNvPr>
          <p:cNvSpPr txBox="1"/>
          <p:nvPr/>
        </p:nvSpPr>
        <p:spPr>
          <a:xfrm>
            <a:off x="728661" y="2087041"/>
            <a:ext cx="2586039" cy="369332"/>
          </a:xfrm>
          <a:prstGeom prst="rect">
            <a:avLst/>
          </a:prstGeom>
          <a:noFill/>
        </p:spPr>
        <p:txBody>
          <a:bodyPr wrap="square" rtlCol="0">
            <a:spAutoFit/>
          </a:bodyPr>
          <a:lstStyle/>
          <a:p>
            <a:r>
              <a:rPr lang="es-ES" dirty="0"/>
              <a:t>Empresas (no doméstico)</a:t>
            </a:r>
            <a:endParaRPr lang="ca-ES" dirty="0"/>
          </a:p>
        </p:txBody>
      </p:sp>
      <p:sp>
        <p:nvSpPr>
          <p:cNvPr id="24" name="CuadroTexto 23">
            <a:extLst>
              <a:ext uri="{FF2B5EF4-FFF2-40B4-BE49-F238E27FC236}">
                <a16:creationId xmlns:a16="http://schemas.microsoft.com/office/drawing/2014/main" id="{33ABEE2E-D3D4-6769-823F-FD7640FF961E}"/>
              </a:ext>
            </a:extLst>
          </p:cNvPr>
          <p:cNvSpPr txBox="1"/>
          <p:nvPr/>
        </p:nvSpPr>
        <p:spPr>
          <a:xfrm>
            <a:off x="728661" y="3469243"/>
            <a:ext cx="2071688" cy="369332"/>
          </a:xfrm>
          <a:prstGeom prst="rect">
            <a:avLst/>
          </a:prstGeom>
          <a:noFill/>
        </p:spPr>
        <p:txBody>
          <a:bodyPr wrap="square" rtlCol="0">
            <a:spAutoFit/>
          </a:bodyPr>
          <a:lstStyle/>
          <a:p>
            <a:r>
              <a:rPr lang="es-ES" dirty="0"/>
              <a:t>Usos municipales</a:t>
            </a:r>
            <a:endParaRPr lang="ca-ES" dirty="0"/>
          </a:p>
        </p:txBody>
      </p:sp>
      <p:sp>
        <p:nvSpPr>
          <p:cNvPr id="25" name="CuadroTexto 24">
            <a:extLst>
              <a:ext uri="{FF2B5EF4-FFF2-40B4-BE49-F238E27FC236}">
                <a16:creationId xmlns:a16="http://schemas.microsoft.com/office/drawing/2014/main" id="{FCB12A3C-DF82-BE1A-0A91-6999309A8697}"/>
              </a:ext>
            </a:extLst>
          </p:cNvPr>
          <p:cNvSpPr txBox="1"/>
          <p:nvPr/>
        </p:nvSpPr>
        <p:spPr>
          <a:xfrm>
            <a:off x="3390899" y="1547336"/>
            <a:ext cx="2305048" cy="1754326"/>
          </a:xfrm>
          <a:prstGeom prst="rect">
            <a:avLst/>
          </a:prstGeom>
          <a:noFill/>
        </p:spPr>
        <p:txBody>
          <a:bodyPr wrap="square" rtlCol="0">
            <a:spAutoFit/>
          </a:bodyPr>
          <a:lstStyle/>
          <a:p>
            <a:r>
              <a:rPr lang="es-ES" dirty="0"/>
              <a:t>Industria</a:t>
            </a:r>
          </a:p>
          <a:p>
            <a:r>
              <a:rPr lang="es-ES" dirty="0"/>
              <a:t>Comercio</a:t>
            </a:r>
          </a:p>
          <a:p>
            <a:r>
              <a:rPr lang="es-ES" dirty="0"/>
              <a:t>Hoteles</a:t>
            </a:r>
          </a:p>
          <a:p>
            <a:r>
              <a:rPr lang="es-ES" dirty="0"/>
              <a:t>Oficinas</a:t>
            </a:r>
          </a:p>
          <a:p>
            <a:r>
              <a:rPr lang="es-ES" dirty="0"/>
              <a:t>Equipamientos privados</a:t>
            </a:r>
            <a:endParaRPr lang="ca-ES" dirty="0"/>
          </a:p>
        </p:txBody>
      </p:sp>
      <p:sp>
        <p:nvSpPr>
          <p:cNvPr id="26" name="CuadroTexto 25">
            <a:extLst>
              <a:ext uri="{FF2B5EF4-FFF2-40B4-BE49-F238E27FC236}">
                <a16:creationId xmlns:a16="http://schemas.microsoft.com/office/drawing/2014/main" id="{3308BFA9-3F24-44A5-42FB-C59D7EC10A0B}"/>
              </a:ext>
            </a:extLst>
          </p:cNvPr>
          <p:cNvSpPr txBox="1"/>
          <p:nvPr/>
        </p:nvSpPr>
        <p:spPr>
          <a:xfrm>
            <a:off x="3390899" y="3309207"/>
            <a:ext cx="2305048" cy="1200329"/>
          </a:xfrm>
          <a:prstGeom prst="rect">
            <a:avLst/>
          </a:prstGeom>
          <a:noFill/>
        </p:spPr>
        <p:txBody>
          <a:bodyPr wrap="square" rtlCol="0">
            <a:spAutoFit/>
          </a:bodyPr>
          <a:lstStyle/>
          <a:p>
            <a:r>
              <a:rPr lang="es-ES" dirty="0"/>
              <a:t>Riego zonas verdes</a:t>
            </a:r>
          </a:p>
          <a:p>
            <a:r>
              <a:rPr lang="es-ES" dirty="0"/>
              <a:t>Equipamientos</a:t>
            </a:r>
          </a:p>
          <a:p>
            <a:r>
              <a:rPr lang="es-ES" dirty="0"/>
              <a:t>Fuentes</a:t>
            </a:r>
          </a:p>
          <a:p>
            <a:r>
              <a:rPr lang="es-ES" dirty="0"/>
              <a:t>Limpieza</a:t>
            </a:r>
          </a:p>
        </p:txBody>
      </p:sp>
      <p:cxnSp>
        <p:nvCxnSpPr>
          <p:cNvPr id="27" name="Conector recto 26">
            <a:extLst>
              <a:ext uri="{FF2B5EF4-FFF2-40B4-BE49-F238E27FC236}">
                <a16:creationId xmlns:a16="http://schemas.microsoft.com/office/drawing/2014/main" id="{ECBAD65A-17F2-81CB-7883-2DA8B104D93E}"/>
              </a:ext>
            </a:extLst>
          </p:cNvPr>
          <p:cNvCxnSpPr/>
          <p:nvPr/>
        </p:nvCxnSpPr>
        <p:spPr>
          <a:xfrm>
            <a:off x="3238496" y="1644271"/>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C6BB21C9-F37F-CA07-534B-F18E6BA3C6BA}"/>
              </a:ext>
            </a:extLst>
          </p:cNvPr>
          <p:cNvCxnSpPr>
            <a:cxnSpLocks/>
          </p:cNvCxnSpPr>
          <p:nvPr/>
        </p:nvCxnSpPr>
        <p:spPr>
          <a:xfrm>
            <a:off x="3238496" y="3247924"/>
            <a:ext cx="0" cy="132289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2A6FE89B-2027-16E0-0E1C-A2488A88FE65}"/>
              </a:ext>
            </a:extLst>
          </p:cNvPr>
          <p:cNvSpPr txBox="1"/>
          <p:nvPr/>
        </p:nvSpPr>
        <p:spPr>
          <a:xfrm>
            <a:off x="728660" y="5259507"/>
            <a:ext cx="2181226" cy="369332"/>
          </a:xfrm>
          <a:prstGeom prst="rect">
            <a:avLst/>
          </a:prstGeom>
          <a:noFill/>
        </p:spPr>
        <p:txBody>
          <a:bodyPr wrap="square" rtlCol="0">
            <a:spAutoFit/>
          </a:bodyPr>
          <a:lstStyle/>
          <a:p>
            <a:r>
              <a:rPr lang="es-ES" dirty="0"/>
              <a:t>Agua no registrada</a:t>
            </a:r>
            <a:endParaRPr lang="ca-ES" dirty="0"/>
          </a:p>
        </p:txBody>
      </p:sp>
      <p:sp>
        <p:nvSpPr>
          <p:cNvPr id="30" name="CuadroTexto 29">
            <a:extLst>
              <a:ext uri="{FF2B5EF4-FFF2-40B4-BE49-F238E27FC236}">
                <a16:creationId xmlns:a16="http://schemas.microsoft.com/office/drawing/2014/main" id="{752DECA6-579C-8C99-B5A5-7FE825B3690A}"/>
              </a:ext>
            </a:extLst>
          </p:cNvPr>
          <p:cNvSpPr txBox="1"/>
          <p:nvPr/>
        </p:nvSpPr>
        <p:spPr>
          <a:xfrm>
            <a:off x="3390899" y="5028675"/>
            <a:ext cx="2305048" cy="1200329"/>
          </a:xfrm>
          <a:prstGeom prst="rect">
            <a:avLst/>
          </a:prstGeom>
          <a:noFill/>
        </p:spPr>
        <p:txBody>
          <a:bodyPr wrap="square" rtlCol="0">
            <a:spAutoFit/>
          </a:bodyPr>
          <a:lstStyle/>
          <a:p>
            <a:r>
              <a:rPr lang="es-ES" dirty="0"/>
              <a:t>Pérdidas de la red</a:t>
            </a:r>
          </a:p>
          <a:p>
            <a:r>
              <a:rPr lang="es-ES" dirty="0" err="1"/>
              <a:t>Subcontajes</a:t>
            </a:r>
            <a:endParaRPr lang="es-ES" dirty="0"/>
          </a:p>
          <a:p>
            <a:r>
              <a:rPr lang="es-ES" dirty="0"/>
              <a:t>Usos fraudulentos</a:t>
            </a:r>
          </a:p>
          <a:p>
            <a:r>
              <a:rPr lang="es-ES" dirty="0"/>
              <a:t>Usos no facturados</a:t>
            </a:r>
          </a:p>
        </p:txBody>
      </p:sp>
      <p:cxnSp>
        <p:nvCxnSpPr>
          <p:cNvPr id="31" name="Conector recto 30">
            <a:extLst>
              <a:ext uri="{FF2B5EF4-FFF2-40B4-BE49-F238E27FC236}">
                <a16:creationId xmlns:a16="http://schemas.microsoft.com/office/drawing/2014/main" id="{54529390-4D84-1933-7BEE-6DB8554D374E}"/>
              </a:ext>
            </a:extLst>
          </p:cNvPr>
          <p:cNvCxnSpPr/>
          <p:nvPr/>
        </p:nvCxnSpPr>
        <p:spPr>
          <a:xfrm>
            <a:off x="3228975" y="5001405"/>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CB9A1D10-9C92-0763-0492-6749DDF8568A}"/>
              </a:ext>
            </a:extLst>
          </p:cNvPr>
          <p:cNvCxnSpPr>
            <a:cxnSpLocks/>
          </p:cNvCxnSpPr>
          <p:nvPr/>
        </p:nvCxnSpPr>
        <p:spPr>
          <a:xfrm>
            <a:off x="4867275" y="2305050"/>
            <a:ext cx="1323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bject 77">
            <a:extLst>
              <a:ext uri="{FF2B5EF4-FFF2-40B4-BE49-F238E27FC236}">
                <a16:creationId xmlns:a16="http://schemas.microsoft.com/office/drawing/2014/main" id="{DB3CE1C0-FC0C-8BF2-F16A-3822E9FA3313}"/>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REDUCIR LA DEMANDA</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a:t>
            </a:r>
          </a:p>
        </p:txBody>
      </p:sp>
    </p:spTree>
    <p:extLst>
      <p:ext uri="{BB962C8B-B14F-4D97-AF65-F5344CB8AC3E}">
        <p14:creationId xmlns:p14="http://schemas.microsoft.com/office/powerpoint/2010/main" val="3443331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E2D76BD4-2182-66D4-A82D-71E2A4292915}"/>
              </a:ext>
            </a:extLst>
          </p:cNvPr>
          <p:cNvSpPr txBox="1"/>
          <p:nvPr/>
        </p:nvSpPr>
        <p:spPr>
          <a:xfrm>
            <a:off x="6334125" y="2101334"/>
            <a:ext cx="3648075" cy="646331"/>
          </a:xfrm>
          <a:prstGeom prst="rect">
            <a:avLst/>
          </a:prstGeom>
          <a:noFill/>
        </p:spPr>
        <p:txBody>
          <a:bodyPr wrap="square" rtlCol="0">
            <a:spAutoFit/>
          </a:bodyPr>
          <a:lstStyle/>
          <a:p>
            <a:r>
              <a:rPr lang="es-ES" dirty="0">
                <a:solidFill>
                  <a:schemeClr val="bg1">
                    <a:lumMod val="75000"/>
                  </a:schemeClr>
                </a:solidFill>
              </a:rPr>
              <a:t>Control de grandes consumidores</a:t>
            </a:r>
          </a:p>
          <a:p>
            <a:r>
              <a:rPr lang="es-ES" dirty="0">
                <a:solidFill>
                  <a:schemeClr val="bg1">
                    <a:lumMod val="75000"/>
                  </a:schemeClr>
                </a:solidFill>
              </a:rPr>
              <a:t>Planes de ahorro</a:t>
            </a:r>
            <a:endParaRPr lang="ca-ES" dirty="0">
              <a:solidFill>
                <a:schemeClr val="bg1">
                  <a:lumMod val="75000"/>
                </a:schemeClr>
              </a:solidFill>
            </a:endParaRPr>
          </a:p>
        </p:txBody>
      </p:sp>
      <p:sp>
        <p:nvSpPr>
          <p:cNvPr id="16" name="CuadroTexto 15">
            <a:extLst>
              <a:ext uri="{FF2B5EF4-FFF2-40B4-BE49-F238E27FC236}">
                <a16:creationId xmlns:a16="http://schemas.microsoft.com/office/drawing/2014/main" id="{C5094296-8B8E-AE33-D60B-DA6A55C4E889}"/>
              </a:ext>
            </a:extLst>
          </p:cNvPr>
          <p:cNvSpPr txBox="1"/>
          <p:nvPr/>
        </p:nvSpPr>
        <p:spPr>
          <a:xfrm>
            <a:off x="6334125" y="3469243"/>
            <a:ext cx="5222875" cy="1200329"/>
          </a:xfrm>
          <a:prstGeom prst="rect">
            <a:avLst/>
          </a:prstGeom>
          <a:noFill/>
        </p:spPr>
        <p:txBody>
          <a:bodyPr wrap="square" rtlCol="0">
            <a:spAutoFit/>
          </a:bodyPr>
          <a:lstStyle/>
          <a:p>
            <a:r>
              <a:rPr lang="es-ES" dirty="0"/>
              <a:t>Reducción del riego</a:t>
            </a:r>
          </a:p>
          <a:p>
            <a:r>
              <a:rPr lang="es-ES" dirty="0"/>
              <a:t>No utilización de agua en fuentes ni lagos</a:t>
            </a:r>
          </a:p>
          <a:p>
            <a:r>
              <a:rPr lang="es-ES" dirty="0"/>
              <a:t>Utilización de recursos alternativos</a:t>
            </a:r>
          </a:p>
          <a:p>
            <a:endParaRPr lang="ca-ES" dirty="0"/>
          </a:p>
        </p:txBody>
      </p:sp>
      <p:cxnSp>
        <p:nvCxnSpPr>
          <p:cNvPr id="18" name="Conector recto de flecha 17">
            <a:extLst>
              <a:ext uri="{FF2B5EF4-FFF2-40B4-BE49-F238E27FC236}">
                <a16:creationId xmlns:a16="http://schemas.microsoft.com/office/drawing/2014/main" id="{40FE5BC9-1422-2D14-E1E0-45811C7A4872}"/>
              </a:ext>
            </a:extLst>
          </p:cNvPr>
          <p:cNvCxnSpPr>
            <a:cxnSpLocks/>
          </p:cNvCxnSpPr>
          <p:nvPr/>
        </p:nvCxnSpPr>
        <p:spPr>
          <a:xfrm flipV="1">
            <a:off x="3033708" y="1133475"/>
            <a:ext cx="3157542" cy="11214"/>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E231E0F4-766C-31BD-E1E3-8CD25EFCFF69}"/>
              </a:ext>
            </a:extLst>
          </p:cNvPr>
          <p:cNvSpPr txBox="1"/>
          <p:nvPr/>
        </p:nvSpPr>
        <p:spPr>
          <a:xfrm>
            <a:off x="728660" y="960023"/>
            <a:ext cx="2376490" cy="369332"/>
          </a:xfrm>
          <a:prstGeom prst="rect">
            <a:avLst/>
          </a:prstGeom>
          <a:noFill/>
        </p:spPr>
        <p:txBody>
          <a:bodyPr wrap="square" rtlCol="0">
            <a:spAutoFit/>
          </a:bodyPr>
          <a:lstStyle/>
          <a:p>
            <a:r>
              <a:rPr lang="es-ES" dirty="0"/>
              <a:t>Viviendas (doméstico)</a:t>
            </a:r>
            <a:endParaRPr lang="ca-ES" dirty="0"/>
          </a:p>
        </p:txBody>
      </p:sp>
      <p:sp>
        <p:nvSpPr>
          <p:cNvPr id="21" name="CuadroTexto 20">
            <a:extLst>
              <a:ext uri="{FF2B5EF4-FFF2-40B4-BE49-F238E27FC236}">
                <a16:creationId xmlns:a16="http://schemas.microsoft.com/office/drawing/2014/main" id="{5F241F8C-1012-F059-098D-83D6BAD28576}"/>
              </a:ext>
            </a:extLst>
          </p:cNvPr>
          <p:cNvSpPr txBox="1"/>
          <p:nvPr/>
        </p:nvSpPr>
        <p:spPr>
          <a:xfrm>
            <a:off x="728661" y="2087041"/>
            <a:ext cx="2586039" cy="369332"/>
          </a:xfrm>
          <a:prstGeom prst="rect">
            <a:avLst/>
          </a:prstGeom>
          <a:noFill/>
        </p:spPr>
        <p:txBody>
          <a:bodyPr wrap="square" rtlCol="0">
            <a:spAutoFit/>
          </a:bodyPr>
          <a:lstStyle/>
          <a:p>
            <a:r>
              <a:rPr lang="es-ES" dirty="0"/>
              <a:t>Empresas (no doméstico)</a:t>
            </a:r>
            <a:endParaRPr lang="ca-ES" dirty="0"/>
          </a:p>
        </p:txBody>
      </p:sp>
      <p:sp>
        <p:nvSpPr>
          <p:cNvPr id="22" name="CuadroTexto 21">
            <a:extLst>
              <a:ext uri="{FF2B5EF4-FFF2-40B4-BE49-F238E27FC236}">
                <a16:creationId xmlns:a16="http://schemas.microsoft.com/office/drawing/2014/main" id="{226AC488-152A-885F-E9C2-099FFDACA48B}"/>
              </a:ext>
            </a:extLst>
          </p:cNvPr>
          <p:cNvSpPr txBox="1"/>
          <p:nvPr/>
        </p:nvSpPr>
        <p:spPr>
          <a:xfrm>
            <a:off x="728661" y="3469243"/>
            <a:ext cx="2071688" cy="369332"/>
          </a:xfrm>
          <a:prstGeom prst="rect">
            <a:avLst/>
          </a:prstGeom>
          <a:noFill/>
        </p:spPr>
        <p:txBody>
          <a:bodyPr wrap="square" rtlCol="0">
            <a:spAutoFit/>
          </a:bodyPr>
          <a:lstStyle/>
          <a:p>
            <a:r>
              <a:rPr lang="es-ES" dirty="0"/>
              <a:t>Usos municipales</a:t>
            </a:r>
            <a:endParaRPr lang="ca-ES" dirty="0"/>
          </a:p>
        </p:txBody>
      </p:sp>
      <p:sp>
        <p:nvSpPr>
          <p:cNvPr id="23" name="CuadroTexto 22">
            <a:extLst>
              <a:ext uri="{FF2B5EF4-FFF2-40B4-BE49-F238E27FC236}">
                <a16:creationId xmlns:a16="http://schemas.microsoft.com/office/drawing/2014/main" id="{1FFABE03-1BD5-E609-032F-3CC1217905EF}"/>
              </a:ext>
            </a:extLst>
          </p:cNvPr>
          <p:cNvSpPr txBox="1"/>
          <p:nvPr/>
        </p:nvSpPr>
        <p:spPr>
          <a:xfrm>
            <a:off x="3390899" y="1547336"/>
            <a:ext cx="2305048" cy="1754326"/>
          </a:xfrm>
          <a:prstGeom prst="rect">
            <a:avLst/>
          </a:prstGeom>
          <a:noFill/>
        </p:spPr>
        <p:txBody>
          <a:bodyPr wrap="square" rtlCol="0">
            <a:spAutoFit/>
          </a:bodyPr>
          <a:lstStyle/>
          <a:p>
            <a:r>
              <a:rPr lang="es-ES" dirty="0"/>
              <a:t>Industria</a:t>
            </a:r>
          </a:p>
          <a:p>
            <a:r>
              <a:rPr lang="es-ES" dirty="0"/>
              <a:t>Comercio</a:t>
            </a:r>
          </a:p>
          <a:p>
            <a:r>
              <a:rPr lang="es-ES" dirty="0"/>
              <a:t>Hoteles</a:t>
            </a:r>
          </a:p>
          <a:p>
            <a:r>
              <a:rPr lang="es-ES" dirty="0"/>
              <a:t>Oficinas</a:t>
            </a:r>
          </a:p>
          <a:p>
            <a:r>
              <a:rPr lang="es-ES" dirty="0"/>
              <a:t>Equipamientos privados</a:t>
            </a:r>
            <a:endParaRPr lang="ca-ES" dirty="0"/>
          </a:p>
        </p:txBody>
      </p:sp>
      <p:sp>
        <p:nvSpPr>
          <p:cNvPr id="24" name="CuadroTexto 23">
            <a:extLst>
              <a:ext uri="{FF2B5EF4-FFF2-40B4-BE49-F238E27FC236}">
                <a16:creationId xmlns:a16="http://schemas.microsoft.com/office/drawing/2014/main" id="{1F35C932-C03F-A513-E1AE-E683AAC31EC2}"/>
              </a:ext>
            </a:extLst>
          </p:cNvPr>
          <p:cNvSpPr txBox="1"/>
          <p:nvPr/>
        </p:nvSpPr>
        <p:spPr>
          <a:xfrm>
            <a:off x="3390899" y="3309207"/>
            <a:ext cx="2305048" cy="1200329"/>
          </a:xfrm>
          <a:prstGeom prst="rect">
            <a:avLst/>
          </a:prstGeom>
          <a:noFill/>
        </p:spPr>
        <p:txBody>
          <a:bodyPr wrap="square" rtlCol="0">
            <a:spAutoFit/>
          </a:bodyPr>
          <a:lstStyle/>
          <a:p>
            <a:r>
              <a:rPr lang="es-ES" dirty="0"/>
              <a:t>Riego zonas verdes</a:t>
            </a:r>
          </a:p>
          <a:p>
            <a:r>
              <a:rPr lang="es-ES" dirty="0"/>
              <a:t>Equipamientos</a:t>
            </a:r>
          </a:p>
          <a:p>
            <a:r>
              <a:rPr lang="es-ES" dirty="0"/>
              <a:t>Fuentes</a:t>
            </a:r>
          </a:p>
          <a:p>
            <a:r>
              <a:rPr lang="es-ES" dirty="0"/>
              <a:t>Limpieza</a:t>
            </a:r>
          </a:p>
        </p:txBody>
      </p:sp>
      <p:cxnSp>
        <p:nvCxnSpPr>
          <p:cNvPr id="25" name="Conector recto 24">
            <a:extLst>
              <a:ext uri="{FF2B5EF4-FFF2-40B4-BE49-F238E27FC236}">
                <a16:creationId xmlns:a16="http://schemas.microsoft.com/office/drawing/2014/main" id="{0FB76E45-B9A0-8AA5-F8CE-B6E5791CE000}"/>
              </a:ext>
            </a:extLst>
          </p:cNvPr>
          <p:cNvCxnSpPr/>
          <p:nvPr/>
        </p:nvCxnSpPr>
        <p:spPr>
          <a:xfrm>
            <a:off x="3238496" y="1644271"/>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77DEA1E-E3BB-C9BE-5CDB-E1E1A68386A0}"/>
              </a:ext>
            </a:extLst>
          </p:cNvPr>
          <p:cNvCxnSpPr>
            <a:cxnSpLocks/>
          </p:cNvCxnSpPr>
          <p:nvPr/>
        </p:nvCxnSpPr>
        <p:spPr>
          <a:xfrm>
            <a:off x="3238496" y="3247924"/>
            <a:ext cx="0" cy="132289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3BE41E3E-F54D-70EE-827E-1A88F337D13E}"/>
              </a:ext>
            </a:extLst>
          </p:cNvPr>
          <p:cNvSpPr txBox="1"/>
          <p:nvPr/>
        </p:nvSpPr>
        <p:spPr>
          <a:xfrm>
            <a:off x="728660" y="5259507"/>
            <a:ext cx="2181226" cy="369332"/>
          </a:xfrm>
          <a:prstGeom prst="rect">
            <a:avLst/>
          </a:prstGeom>
          <a:noFill/>
        </p:spPr>
        <p:txBody>
          <a:bodyPr wrap="square" rtlCol="0">
            <a:spAutoFit/>
          </a:bodyPr>
          <a:lstStyle/>
          <a:p>
            <a:r>
              <a:rPr lang="es-ES" dirty="0"/>
              <a:t>Agua no registrada</a:t>
            </a:r>
            <a:endParaRPr lang="ca-ES" dirty="0"/>
          </a:p>
        </p:txBody>
      </p:sp>
      <p:sp>
        <p:nvSpPr>
          <p:cNvPr id="28" name="CuadroTexto 27">
            <a:extLst>
              <a:ext uri="{FF2B5EF4-FFF2-40B4-BE49-F238E27FC236}">
                <a16:creationId xmlns:a16="http://schemas.microsoft.com/office/drawing/2014/main" id="{78E468D6-70B4-5BFA-A812-FCE6CD7C5B59}"/>
              </a:ext>
            </a:extLst>
          </p:cNvPr>
          <p:cNvSpPr txBox="1"/>
          <p:nvPr/>
        </p:nvSpPr>
        <p:spPr>
          <a:xfrm>
            <a:off x="3390899" y="5028675"/>
            <a:ext cx="2305048" cy="1200329"/>
          </a:xfrm>
          <a:prstGeom prst="rect">
            <a:avLst/>
          </a:prstGeom>
          <a:noFill/>
        </p:spPr>
        <p:txBody>
          <a:bodyPr wrap="square" rtlCol="0">
            <a:spAutoFit/>
          </a:bodyPr>
          <a:lstStyle/>
          <a:p>
            <a:r>
              <a:rPr lang="es-ES" dirty="0"/>
              <a:t>Pérdidas de la red</a:t>
            </a:r>
          </a:p>
          <a:p>
            <a:r>
              <a:rPr lang="es-ES" dirty="0" err="1"/>
              <a:t>Subcontajes</a:t>
            </a:r>
            <a:endParaRPr lang="es-ES" dirty="0"/>
          </a:p>
          <a:p>
            <a:r>
              <a:rPr lang="es-ES" dirty="0"/>
              <a:t>Usos fraudulentos</a:t>
            </a:r>
          </a:p>
          <a:p>
            <a:r>
              <a:rPr lang="es-ES" dirty="0"/>
              <a:t>Usos no facturados</a:t>
            </a:r>
          </a:p>
        </p:txBody>
      </p:sp>
      <p:cxnSp>
        <p:nvCxnSpPr>
          <p:cNvPr id="29" name="Conector recto 28">
            <a:extLst>
              <a:ext uri="{FF2B5EF4-FFF2-40B4-BE49-F238E27FC236}">
                <a16:creationId xmlns:a16="http://schemas.microsoft.com/office/drawing/2014/main" id="{5997EB05-D604-B50C-C8EB-0F0C61A5E79D}"/>
              </a:ext>
            </a:extLst>
          </p:cNvPr>
          <p:cNvCxnSpPr/>
          <p:nvPr/>
        </p:nvCxnSpPr>
        <p:spPr>
          <a:xfrm>
            <a:off x="3228975" y="5001405"/>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2855B399-2543-B62E-7FE0-99EB35F83757}"/>
              </a:ext>
            </a:extLst>
          </p:cNvPr>
          <p:cNvSpPr txBox="1"/>
          <p:nvPr/>
        </p:nvSpPr>
        <p:spPr>
          <a:xfrm>
            <a:off x="6334125" y="819150"/>
            <a:ext cx="3648075" cy="369332"/>
          </a:xfrm>
          <a:prstGeom prst="rect">
            <a:avLst/>
          </a:prstGeom>
          <a:noFill/>
        </p:spPr>
        <p:txBody>
          <a:bodyPr wrap="square" rtlCol="0">
            <a:spAutoFit/>
          </a:bodyPr>
          <a:lstStyle/>
          <a:p>
            <a:r>
              <a:rPr lang="es-ES" dirty="0">
                <a:solidFill>
                  <a:schemeClr val="bg1">
                    <a:lumMod val="65000"/>
                  </a:schemeClr>
                </a:solidFill>
              </a:rPr>
              <a:t>Concienciación</a:t>
            </a:r>
          </a:p>
        </p:txBody>
      </p:sp>
      <p:sp>
        <p:nvSpPr>
          <p:cNvPr id="31" name="CuadroTexto 30">
            <a:extLst>
              <a:ext uri="{FF2B5EF4-FFF2-40B4-BE49-F238E27FC236}">
                <a16:creationId xmlns:a16="http://schemas.microsoft.com/office/drawing/2014/main" id="{E3C685B3-1F89-798A-9CF9-39DA78F0AF87}"/>
              </a:ext>
            </a:extLst>
          </p:cNvPr>
          <p:cNvSpPr txBox="1"/>
          <p:nvPr/>
        </p:nvSpPr>
        <p:spPr>
          <a:xfrm>
            <a:off x="6329743" y="1408477"/>
            <a:ext cx="3648075" cy="369332"/>
          </a:xfrm>
          <a:prstGeom prst="rect">
            <a:avLst/>
          </a:prstGeom>
          <a:noFill/>
        </p:spPr>
        <p:txBody>
          <a:bodyPr wrap="square" rtlCol="0">
            <a:spAutoFit/>
          </a:bodyPr>
          <a:lstStyle/>
          <a:p>
            <a:r>
              <a:rPr lang="es-ES" dirty="0">
                <a:solidFill>
                  <a:schemeClr val="bg1">
                    <a:lumMod val="65000"/>
                  </a:schemeClr>
                </a:solidFill>
              </a:rPr>
              <a:t>Ordenanzas de ahorro de agua</a:t>
            </a:r>
            <a:endParaRPr lang="ca-ES" dirty="0">
              <a:solidFill>
                <a:schemeClr val="bg1">
                  <a:lumMod val="65000"/>
                </a:schemeClr>
              </a:solidFill>
            </a:endParaRPr>
          </a:p>
        </p:txBody>
      </p:sp>
      <p:sp>
        <p:nvSpPr>
          <p:cNvPr id="32" name="CuadroTexto 31">
            <a:extLst>
              <a:ext uri="{FF2B5EF4-FFF2-40B4-BE49-F238E27FC236}">
                <a16:creationId xmlns:a16="http://schemas.microsoft.com/office/drawing/2014/main" id="{D1A664F6-D1BE-0711-A4C4-4FA31D667AA3}"/>
              </a:ext>
            </a:extLst>
          </p:cNvPr>
          <p:cNvSpPr txBox="1"/>
          <p:nvPr/>
        </p:nvSpPr>
        <p:spPr>
          <a:xfrm>
            <a:off x="6325361" y="1109190"/>
            <a:ext cx="3648075" cy="369332"/>
          </a:xfrm>
          <a:prstGeom prst="rect">
            <a:avLst/>
          </a:prstGeom>
          <a:noFill/>
        </p:spPr>
        <p:txBody>
          <a:bodyPr wrap="square" rtlCol="0">
            <a:spAutoFit/>
          </a:bodyPr>
          <a:lstStyle/>
          <a:p>
            <a:r>
              <a:rPr lang="es-ES" dirty="0">
                <a:solidFill>
                  <a:schemeClr val="bg1">
                    <a:lumMod val="65000"/>
                  </a:schemeClr>
                </a:solidFill>
              </a:rPr>
              <a:t>Reducción de presiones</a:t>
            </a:r>
          </a:p>
        </p:txBody>
      </p:sp>
      <p:cxnSp>
        <p:nvCxnSpPr>
          <p:cNvPr id="33" name="Conector recto de flecha 32">
            <a:extLst>
              <a:ext uri="{FF2B5EF4-FFF2-40B4-BE49-F238E27FC236}">
                <a16:creationId xmlns:a16="http://schemas.microsoft.com/office/drawing/2014/main" id="{59A2B974-A9DD-AD45-B417-8C1B336C9892}"/>
              </a:ext>
            </a:extLst>
          </p:cNvPr>
          <p:cNvCxnSpPr>
            <a:cxnSpLocks/>
          </p:cNvCxnSpPr>
          <p:nvPr/>
        </p:nvCxnSpPr>
        <p:spPr>
          <a:xfrm>
            <a:off x="4867275" y="2305050"/>
            <a:ext cx="1323975" cy="0"/>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1AE9D65B-B312-B17A-E430-52E3BAA1E0D9}"/>
              </a:ext>
            </a:extLst>
          </p:cNvPr>
          <p:cNvCxnSpPr>
            <a:cxnSpLocks/>
          </p:cNvCxnSpPr>
          <p:nvPr/>
        </p:nvCxnSpPr>
        <p:spPr>
          <a:xfrm>
            <a:off x="4867275" y="4029075"/>
            <a:ext cx="1323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object 77">
            <a:extLst>
              <a:ext uri="{FF2B5EF4-FFF2-40B4-BE49-F238E27FC236}">
                <a16:creationId xmlns:a16="http://schemas.microsoft.com/office/drawing/2014/main" id="{01A12D93-C9E5-1681-89E0-30391C04B4B3}"/>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REDUCIR LA DEMANDA</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a:t>
            </a:r>
          </a:p>
        </p:txBody>
      </p:sp>
    </p:spTree>
    <p:extLst>
      <p:ext uri="{BB962C8B-B14F-4D97-AF65-F5344CB8AC3E}">
        <p14:creationId xmlns:p14="http://schemas.microsoft.com/office/powerpoint/2010/main" val="772631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DDF49244-92E6-9573-A9E8-7A8B3181673C}"/>
              </a:ext>
            </a:extLst>
          </p:cNvPr>
          <p:cNvSpPr txBox="1"/>
          <p:nvPr/>
        </p:nvSpPr>
        <p:spPr>
          <a:xfrm>
            <a:off x="6334123" y="5301910"/>
            <a:ext cx="5222875" cy="923330"/>
          </a:xfrm>
          <a:prstGeom prst="rect">
            <a:avLst/>
          </a:prstGeom>
          <a:noFill/>
        </p:spPr>
        <p:txBody>
          <a:bodyPr wrap="square" rtlCol="0">
            <a:spAutoFit/>
          </a:bodyPr>
          <a:lstStyle/>
          <a:p>
            <a:r>
              <a:rPr lang="es-ES" dirty="0"/>
              <a:t>Inversiones en la red</a:t>
            </a:r>
          </a:p>
          <a:p>
            <a:r>
              <a:rPr lang="es-ES" dirty="0"/>
              <a:t>Inversión en contadores (actualización y </a:t>
            </a:r>
            <a:r>
              <a:rPr lang="es-ES" dirty="0" err="1"/>
              <a:t>telelectura</a:t>
            </a:r>
            <a:r>
              <a:rPr lang="es-ES" dirty="0"/>
              <a:t>)</a:t>
            </a:r>
          </a:p>
          <a:p>
            <a:r>
              <a:rPr lang="es-ES" dirty="0"/>
              <a:t>Reducción de presiones</a:t>
            </a:r>
            <a:endParaRPr lang="ca-ES" dirty="0"/>
          </a:p>
        </p:txBody>
      </p:sp>
      <p:cxnSp>
        <p:nvCxnSpPr>
          <p:cNvPr id="2" name="Conector recto de flecha 1">
            <a:extLst>
              <a:ext uri="{FF2B5EF4-FFF2-40B4-BE49-F238E27FC236}">
                <a16:creationId xmlns:a16="http://schemas.microsoft.com/office/drawing/2014/main" id="{0B8D0C30-9ED1-770D-FD98-34EEB34A5D43}"/>
              </a:ext>
            </a:extLst>
          </p:cNvPr>
          <p:cNvCxnSpPr>
            <a:cxnSpLocks/>
          </p:cNvCxnSpPr>
          <p:nvPr/>
        </p:nvCxnSpPr>
        <p:spPr>
          <a:xfrm>
            <a:off x="2909886" y="1133475"/>
            <a:ext cx="3281364" cy="0"/>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ector recto de flecha 2">
            <a:extLst>
              <a:ext uri="{FF2B5EF4-FFF2-40B4-BE49-F238E27FC236}">
                <a16:creationId xmlns:a16="http://schemas.microsoft.com/office/drawing/2014/main" id="{C0B55ADB-8129-1815-68F1-2A0DD1E82ED2}"/>
              </a:ext>
            </a:extLst>
          </p:cNvPr>
          <p:cNvCxnSpPr>
            <a:cxnSpLocks/>
          </p:cNvCxnSpPr>
          <p:nvPr/>
        </p:nvCxnSpPr>
        <p:spPr>
          <a:xfrm>
            <a:off x="4867275" y="2305050"/>
            <a:ext cx="1323975" cy="0"/>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BCF490C-36D1-D2CF-8D61-1AAA52CC9C0A}"/>
              </a:ext>
            </a:extLst>
          </p:cNvPr>
          <p:cNvCxnSpPr>
            <a:cxnSpLocks/>
          </p:cNvCxnSpPr>
          <p:nvPr/>
        </p:nvCxnSpPr>
        <p:spPr>
          <a:xfrm>
            <a:off x="4867275" y="4029075"/>
            <a:ext cx="1323975" cy="0"/>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D4159BF8-D9B7-F4B9-289D-27E98B8E1CF2}"/>
              </a:ext>
            </a:extLst>
          </p:cNvPr>
          <p:cNvCxnSpPr>
            <a:cxnSpLocks/>
          </p:cNvCxnSpPr>
          <p:nvPr/>
        </p:nvCxnSpPr>
        <p:spPr>
          <a:xfrm>
            <a:off x="5286375" y="5628839"/>
            <a:ext cx="809625"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795E26FC-8BC2-1377-54D5-BB85BDE5C4B6}"/>
              </a:ext>
            </a:extLst>
          </p:cNvPr>
          <p:cNvCxnSpPr>
            <a:cxnSpLocks/>
          </p:cNvCxnSpPr>
          <p:nvPr/>
        </p:nvCxnSpPr>
        <p:spPr>
          <a:xfrm flipV="1">
            <a:off x="3033708" y="1133475"/>
            <a:ext cx="3157542" cy="11214"/>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4757AA61-12E5-B302-8E35-F5C7A8E90D42}"/>
              </a:ext>
            </a:extLst>
          </p:cNvPr>
          <p:cNvSpPr txBox="1"/>
          <p:nvPr/>
        </p:nvSpPr>
        <p:spPr>
          <a:xfrm>
            <a:off x="728660" y="960023"/>
            <a:ext cx="2376490" cy="369332"/>
          </a:xfrm>
          <a:prstGeom prst="rect">
            <a:avLst/>
          </a:prstGeom>
          <a:noFill/>
        </p:spPr>
        <p:txBody>
          <a:bodyPr wrap="square" rtlCol="0">
            <a:spAutoFit/>
          </a:bodyPr>
          <a:lstStyle/>
          <a:p>
            <a:r>
              <a:rPr lang="es-ES" dirty="0"/>
              <a:t>Viviendas (doméstico)</a:t>
            </a:r>
            <a:endParaRPr lang="ca-ES" dirty="0"/>
          </a:p>
        </p:txBody>
      </p:sp>
      <p:sp>
        <p:nvSpPr>
          <p:cNvPr id="23" name="CuadroTexto 22">
            <a:extLst>
              <a:ext uri="{FF2B5EF4-FFF2-40B4-BE49-F238E27FC236}">
                <a16:creationId xmlns:a16="http://schemas.microsoft.com/office/drawing/2014/main" id="{DD1DEE72-5E76-70CE-D1AF-2077C701588F}"/>
              </a:ext>
            </a:extLst>
          </p:cNvPr>
          <p:cNvSpPr txBox="1"/>
          <p:nvPr/>
        </p:nvSpPr>
        <p:spPr>
          <a:xfrm>
            <a:off x="728661" y="2087041"/>
            <a:ext cx="2586039" cy="369332"/>
          </a:xfrm>
          <a:prstGeom prst="rect">
            <a:avLst/>
          </a:prstGeom>
          <a:noFill/>
        </p:spPr>
        <p:txBody>
          <a:bodyPr wrap="square" rtlCol="0">
            <a:spAutoFit/>
          </a:bodyPr>
          <a:lstStyle/>
          <a:p>
            <a:r>
              <a:rPr lang="es-ES" dirty="0"/>
              <a:t>Empresas (no doméstico)</a:t>
            </a:r>
            <a:endParaRPr lang="ca-ES" dirty="0"/>
          </a:p>
        </p:txBody>
      </p:sp>
      <p:sp>
        <p:nvSpPr>
          <p:cNvPr id="24" name="CuadroTexto 23">
            <a:extLst>
              <a:ext uri="{FF2B5EF4-FFF2-40B4-BE49-F238E27FC236}">
                <a16:creationId xmlns:a16="http://schemas.microsoft.com/office/drawing/2014/main" id="{0BEA6389-F601-EDB3-E806-F6B355318082}"/>
              </a:ext>
            </a:extLst>
          </p:cNvPr>
          <p:cNvSpPr txBox="1"/>
          <p:nvPr/>
        </p:nvSpPr>
        <p:spPr>
          <a:xfrm>
            <a:off x="728661" y="3469243"/>
            <a:ext cx="2071688" cy="369332"/>
          </a:xfrm>
          <a:prstGeom prst="rect">
            <a:avLst/>
          </a:prstGeom>
          <a:noFill/>
        </p:spPr>
        <p:txBody>
          <a:bodyPr wrap="square" rtlCol="0">
            <a:spAutoFit/>
          </a:bodyPr>
          <a:lstStyle/>
          <a:p>
            <a:r>
              <a:rPr lang="es-ES" dirty="0"/>
              <a:t>Usos municipales</a:t>
            </a:r>
            <a:endParaRPr lang="ca-ES" dirty="0"/>
          </a:p>
        </p:txBody>
      </p:sp>
      <p:sp>
        <p:nvSpPr>
          <p:cNvPr id="25" name="CuadroTexto 24">
            <a:extLst>
              <a:ext uri="{FF2B5EF4-FFF2-40B4-BE49-F238E27FC236}">
                <a16:creationId xmlns:a16="http://schemas.microsoft.com/office/drawing/2014/main" id="{46C94A8C-9959-28E4-0A92-AD5F50F35906}"/>
              </a:ext>
            </a:extLst>
          </p:cNvPr>
          <p:cNvSpPr txBox="1"/>
          <p:nvPr/>
        </p:nvSpPr>
        <p:spPr>
          <a:xfrm>
            <a:off x="3390899" y="1547336"/>
            <a:ext cx="2305048" cy="1754326"/>
          </a:xfrm>
          <a:prstGeom prst="rect">
            <a:avLst/>
          </a:prstGeom>
          <a:noFill/>
        </p:spPr>
        <p:txBody>
          <a:bodyPr wrap="square" rtlCol="0">
            <a:spAutoFit/>
          </a:bodyPr>
          <a:lstStyle/>
          <a:p>
            <a:r>
              <a:rPr lang="es-ES" dirty="0"/>
              <a:t>Industria</a:t>
            </a:r>
          </a:p>
          <a:p>
            <a:r>
              <a:rPr lang="es-ES" dirty="0"/>
              <a:t>Comercio</a:t>
            </a:r>
          </a:p>
          <a:p>
            <a:r>
              <a:rPr lang="es-ES" dirty="0"/>
              <a:t>Hoteles</a:t>
            </a:r>
          </a:p>
          <a:p>
            <a:r>
              <a:rPr lang="es-ES" dirty="0"/>
              <a:t>Oficinas</a:t>
            </a:r>
          </a:p>
          <a:p>
            <a:r>
              <a:rPr lang="es-ES" dirty="0"/>
              <a:t>Equipamientos privados</a:t>
            </a:r>
            <a:endParaRPr lang="ca-ES" dirty="0"/>
          </a:p>
        </p:txBody>
      </p:sp>
      <p:sp>
        <p:nvSpPr>
          <p:cNvPr id="26" name="CuadroTexto 25">
            <a:extLst>
              <a:ext uri="{FF2B5EF4-FFF2-40B4-BE49-F238E27FC236}">
                <a16:creationId xmlns:a16="http://schemas.microsoft.com/office/drawing/2014/main" id="{BFF601AD-B75D-B9B4-927A-2186796AE6F9}"/>
              </a:ext>
            </a:extLst>
          </p:cNvPr>
          <p:cNvSpPr txBox="1"/>
          <p:nvPr/>
        </p:nvSpPr>
        <p:spPr>
          <a:xfrm>
            <a:off x="3390899" y="3309207"/>
            <a:ext cx="2305048" cy="1200329"/>
          </a:xfrm>
          <a:prstGeom prst="rect">
            <a:avLst/>
          </a:prstGeom>
          <a:noFill/>
        </p:spPr>
        <p:txBody>
          <a:bodyPr wrap="square" rtlCol="0">
            <a:spAutoFit/>
          </a:bodyPr>
          <a:lstStyle/>
          <a:p>
            <a:r>
              <a:rPr lang="es-ES" dirty="0"/>
              <a:t>Riego zonas verdes</a:t>
            </a:r>
          </a:p>
          <a:p>
            <a:r>
              <a:rPr lang="es-ES" dirty="0"/>
              <a:t>Equipamientos</a:t>
            </a:r>
          </a:p>
          <a:p>
            <a:r>
              <a:rPr lang="es-ES" dirty="0"/>
              <a:t>Fuentes</a:t>
            </a:r>
          </a:p>
          <a:p>
            <a:r>
              <a:rPr lang="es-ES" dirty="0"/>
              <a:t>Limpieza</a:t>
            </a:r>
          </a:p>
        </p:txBody>
      </p:sp>
      <p:cxnSp>
        <p:nvCxnSpPr>
          <p:cNvPr id="27" name="Conector recto 26">
            <a:extLst>
              <a:ext uri="{FF2B5EF4-FFF2-40B4-BE49-F238E27FC236}">
                <a16:creationId xmlns:a16="http://schemas.microsoft.com/office/drawing/2014/main" id="{8FA30973-32A0-A9DA-5910-8FDE786047DD}"/>
              </a:ext>
            </a:extLst>
          </p:cNvPr>
          <p:cNvCxnSpPr/>
          <p:nvPr/>
        </p:nvCxnSpPr>
        <p:spPr>
          <a:xfrm>
            <a:off x="3238496" y="1644271"/>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B319247C-00BA-2A19-AA7E-88968AF59923}"/>
              </a:ext>
            </a:extLst>
          </p:cNvPr>
          <p:cNvCxnSpPr>
            <a:cxnSpLocks/>
          </p:cNvCxnSpPr>
          <p:nvPr/>
        </p:nvCxnSpPr>
        <p:spPr>
          <a:xfrm>
            <a:off x="3238496" y="3247924"/>
            <a:ext cx="0" cy="132289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EF3CFB0A-0A5E-C9CE-5F18-C7E18FF1A076}"/>
              </a:ext>
            </a:extLst>
          </p:cNvPr>
          <p:cNvSpPr txBox="1"/>
          <p:nvPr/>
        </p:nvSpPr>
        <p:spPr>
          <a:xfrm>
            <a:off x="728660" y="5259507"/>
            <a:ext cx="2181226" cy="369332"/>
          </a:xfrm>
          <a:prstGeom prst="rect">
            <a:avLst/>
          </a:prstGeom>
          <a:noFill/>
        </p:spPr>
        <p:txBody>
          <a:bodyPr wrap="square" rtlCol="0">
            <a:spAutoFit/>
          </a:bodyPr>
          <a:lstStyle/>
          <a:p>
            <a:r>
              <a:rPr lang="es-ES" dirty="0"/>
              <a:t>Agua no registrada</a:t>
            </a:r>
            <a:endParaRPr lang="ca-ES" dirty="0"/>
          </a:p>
        </p:txBody>
      </p:sp>
      <p:sp>
        <p:nvSpPr>
          <p:cNvPr id="30" name="CuadroTexto 29">
            <a:extLst>
              <a:ext uri="{FF2B5EF4-FFF2-40B4-BE49-F238E27FC236}">
                <a16:creationId xmlns:a16="http://schemas.microsoft.com/office/drawing/2014/main" id="{C1D4EC1D-CA10-9DBC-0307-F57B6E271DE0}"/>
              </a:ext>
            </a:extLst>
          </p:cNvPr>
          <p:cNvSpPr txBox="1"/>
          <p:nvPr/>
        </p:nvSpPr>
        <p:spPr>
          <a:xfrm>
            <a:off x="3390899" y="5028675"/>
            <a:ext cx="2305048" cy="1200329"/>
          </a:xfrm>
          <a:prstGeom prst="rect">
            <a:avLst/>
          </a:prstGeom>
          <a:noFill/>
        </p:spPr>
        <p:txBody>
          <a:bodyPr wrap="square" rtlCol="0">
            <a:spAutoFit/>
          </a:bodyPr>
          <a:lstStyle/>
          <a:p>
            <a:r>
              <a:rPr lang="es-ES" dirty="0"/>
              <a:t>Pérdidas de la red</a:t>
            </a:r>
          </a:p>
          <a:p>
            <a:r>
              <a:rPr lang="es-ES" dirty="0" err="1"/>
              <a:t>Subcontajes</a:t>
            </a:r>
            <a:endParaRPr lang="es-ES" dirty="0"/>
          </a:p>
          <a:p>
            <a:r>
              <a:rPr lang="es-ES" dirty="0"/>
              <a:t>Usos fraudulentos</a:t>
            </a:r>
          </a:p>
          <a:p>
            <a:r>
              <a:rPr lang="es-ES" dirty="0"/>
              <a:t>Usos no facturados</a:t>
            </a:r>
          </a:p>
        </p:txBody>
      </p:sp>
      <p:cxnSp>
        <p:nvCxnSpPr>
          <p:cNvPr id="31" name="Conector recto 30">
            <a:extLst>
              <a:ext uri="{FF2B5EF4-FFF2-40B4-BE49-F238E27FC236}">
                <a16:creationId xmlns:a16="http://schemas.microsoft.com/office/drawing/2014/main" id="{0CC9DAC1-AB6F-6CC6-F690-945AD5EADB1A}"/>
              </a:ext>
            </a:extLst>
          </p:cNvPr>
          <p:cNvCxnSpPr/>
          <p:nvPr/>
        </p:nvCxnSpPr>
        <p:spPr>
          <a:xfrm>
            <a:off x="3228975" y="5001405"/>
            <a:ext cx="0" cy="125487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4D2EA53C-951F-E1BD-8AED-0BB3183730A2}"/>
              </a:ext>
            </a:extLst>
          </p:cNvPr>
          <p:cNvSpPr txBox="1"/>
          <p:nvPr/>
        </p:nvSpPr>
        <p:spPr>
          <a:xfrm>
            <a:off x="6334125" y="2101334"/>
            <a:ext cx="3648075" cy="646331"/>
          </a:xfrm>
          <a:prstGeom prst="rect">
            <a:avLst/>
          </a:prstGeom>
          <a:noFill/>
        </p:spPr>
        <p:txBody>
          <a:bodyPr wrap="square" rtlCol="0">
            <a:spAutoFit/>
          </a:bodyPr>
          <a:lstStyle/>
          <a:p>
            <a:r>
              <a:rPr lang="es-ES" dirty="0">
                <a:solidFill>
                  <a:schemeClr val="bg1">
                    <a:lumMod val="65000"/>
                  </a:schemeClr>
                </a:solidFill>
              </a:rPr>
              <a:t>Control de grandes consumidores</a:t>
            </a:r>
          </a:p>
          <a:p>
            <a:r>
              <a:rPr lang="es-ES" dirty="0">
                <a:solidFill>
                  <a:schemeClr val="bg1">
                    <a:lumMod val="65000"/>
                  </a:schemeClr>
                </a:solidFill>
              </a:rPr>
              <a:t>Planes de ahorro</a:t>
            </a:r>
            <a:endParaRPr lang="ca-ES" dirty="0">
              <a:solidFill>
                <a:schemeClr val="bg1">
                  <a:lumMod val="65000"/>
                </a:schemeClr>
              </a:solidFill>
            </a:endParaRPr>
          </a:p>
        </p:txBody>
      </p:sp>
      <p:sp>
        <p:nvSpPr>
          <p:cNvPr id="33" name="CuadroTexto 32">
            <a:extLst>
              <a:ext uri="{FF2B5EF4-FFF2-40B4-BE49-F238E27FC236}">
                <a16:creationId xmlns:a16="http://schemas.microsoft.com/office/drawing/2014/main" id="{CE1C59B5-A62F-CEE2-B1AB-166605F70F28}"/>
              </a:ext>
            </a:extLst>
          </p:cNvPr>
          <p:cNvSpPr txBox="1"/>
          <p:nvPr/>
        </p:nvSpPr>
        <p:spPr>
          <a:xfrm>
            <a:off x="6334125" y="3469243"/>
            <a:ext cx="5222875" cy="1200329"/>
          </a:xfrm>
          <a:prstGeom prst="rect">
            <a:avLst/>
          </a:prstGeom>
          <a:noFill/>
        </p:spPr>
        <p:txBody>
          <a:bodyPr wrap="square" rtlCol="0">
            <a:spAutoFit/>
          </a:bodyPr>
          <a:lstStyle/>
          <a:p>
            <a:r>
              <a:rPr lang="es-ES" dirty="0">
                <a:solidFill>
                  <a:schemeClr val="bg1">
                    <a:lumMod val="65000"/>
                  </a:schemeClr>
                </a:solidFill>
              </a:rPr>
              <a:t>Reducción del riego</a:t>
            </a:r>
          </a:p>
          <a:p>
            <a:r>
              <a:rPr lang="es-ES" dirty="0">
                <a:solidFill>
                  <a:schemeClr val="bg1">
                    <a:lumMod val="65000"/>
                  </a:schemeClr>
                </a:solidFill>
              </a:rPr>
              <a:t>No utilización de agua en fuentes ni lagos</a:t>
            </a:r>
          </a:p>
          <a:p>
            <a:r>
              <a:rPr lang="es-ES" dirty="0">
                <a:solidFill>
                  <a:schemeClr val="bg1">
                    <a:lumMod val="65000"/>
                  </a:schemeClr>
                </a:solidFill>
              </a:rPr>
              <a:t>Utilización de recursos alternativos</a:t>
            </a:r>
          </a:p>
          <a:p>
            <a:endParaRPr lang="ca-ES" dirty="0">
              <a:solidFill>
                <a:schemeClr val="bg1">
                  <a:lumMod val="65000"/>
                </a:schemeClr>
              </a:solidFill>
            </a:endParaRPr>
          </a:p>
        </p:txBody>
      </p:sp>
      <p:sp>
        <p:nvSpPr>
          <p:cNvPr id="34" name="CuadroTexto 33">
            <a:extLst>
              <a:ext uri="{FF2B5EF4-FFF2-40B4-BE49-F238E27FC236}">
                <a16:creationId xmlns:a16="http://schemas.microsoft.com/office/drawing/2014/main" id="{7E817A4F-3BA1-63BC-B114-6572E2324E4B}"/>
              </a:ext>
            </a:extLst>
          </p:cNvPr>
          <p:cNvSpPr txBox="1"/>
          <p:nvPr/>
        </p:nvSpPr>
        <p:spPr>
          <a:xfrm>
            <a:off x="6334125" y="819150"/>
            <a:ext cx="3648075" cy="369332"/>
          </a:xfrm>
          <a:prstGeom prst="rect">
            <a:avLst/>
          </a:prstGeom>
          <a:noFill/>
        </p:spPr>
        <p:txBody>
          <a:bodyPr wrap="square" rtlCol="0">
            <a:spAutoFit/>
          </a:bodyPr>
          <a:lstStyle/>
          <a:p>
            <a:r>
              <a:rPr lang="es-ES" dirty="0">
                <a:solidFill>
                  <a:schemeClr val="bg1">
                    <a:lumMod val="65000"/>
                  </a:schemeClr>
                </a:solidFill>
              </a:rPr>
              <a:t>Concienciación</a:t>
            </a:r>
          </a:p>
        </p:txBody>
      </p:sp>
      <p:sp>
        <p:nvSpPr>
          <p:cNvPr id="35" name="CuadroTexto 34">
            <a:extLst>
              <a:ext uri="{FF2B5EF4-FFF2-40B4-BE49-F238E27FC236}">
                <a16:creationId xmlns:a16="http://schemas.microsoft.com/office/drawing/2014/main" id="{6E81DEC1-CE46-F95F-A965-3E312AF6C392}"/>
              </a:ext>
            </a:extLst>
          </p:cNvPr>
          <p:cNvSpPr txBox="1"/>
          <p:nvPr/>
        </p:nvSpPr>
        <p:spPr>
          <a:xfrm>
            <a:off x="6329743" y="1408477"/>
            <a:ext cx="3648075" cy="369332"/>
          </a:xfrm>
          <a:prstGeom prst="rect">
            <a:avLst/>
          </a:prstGeom>
          <a:noFill/>
        </p:spPr>
        <p:txBody>
          <a:bodyPr wrap="square" rtlCol="0">
            <a:spAutoFit/>
          </a:bodyPr>
          <a:lstStyle/>
          <a:p>
            <a:r>
              <a:rPr lang="es-ES" dirty="0">
                <a:solidFill>
                  <a:schemeClr val="bg1">
                    <a:lumMod val="65000"/>
                  </a:schemeClr>
                </a:solidFill>
              </a:rPr>
              <a:t>Ordenanzas de ahorro de agua</a:t>
            </a:r>
            <a:endParaRPr lang="ca-ES" dirty="0">
              <a:solidFill>
                <a:schemeClr val="bg1">
                  <a:lumMod val="65000"/>
                </a:schemeClr>
              </a:solidFill>
            </a:endParaRPr>
          </a:p>
        </p:txBody>
      </p:sp>
      <p:sp>
        <p:nvSpPr>
          <p:cNvPr id="36" name="CuadroTexto 35">
            <a:extLst>
              <a:ext uri="{FF2B5EF4-FFF2-40B4-BE49-F238E27FC236}">
                <a16:creationId xmlns:a16="http://schemas.microsoft.com/office/drawing/2014/main" id="{8AFE49C8-EFF7-7EE3-0979-4CDA241BB5A0}"/>
              </a:ext>
            </a:extLst>
          </p:cNvPr>
          <p:cNvSpPr txBox="1"/>
          <p:nvPr/>
        </p:nvSpPr>
        <p:spPr>
          <a:xfrm>
            <a:off x="6325361" y="1109190"/>
            <a:ext cx="3648075" cy="369332"/>
          </a:xfrm>
          <a:prstGeom prst="rect">
            <a:avLst/>
          </a:prstGeom>
          <a:noFill/>
        </p:spPr>
        <p:txBody>
          <a:bodyPr wrap="square" rtlCol="0">
            <a:spAutoFit/>
          </a:bodyPr>
          <a:lstStyle/>
          <a:p>
            <a:r>
              <a:rPr lang="es-ES" dirty="0">
                <a:solidFill>
                  <a:schemeClr val="bg1">
                    <a:lumMod val="65000"/>
                  </a:schemeClr>
                </a:solidFill>
              </a:rPr>
              <a:t>Reducción de presiones</a:t>
            </a:r>
          </a:p>
        </p:txBody>
      </p:sp>
      <p:sp>
        <p:nvSpPr>
          <p:cNvPr id="38" name="object 77">
            <a:extLst>
              <a:ext uri="{FF2B5EF4-FFF2-40B4-BE49-F238E27FC236}">
                <a16:creationId xmlns:a16="http://schemas.microsoft.com/office/drawing/2014/main" id="{980FF768-A1CA-29B8-A36A-440152FA085F}"/>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REDUCIR LA DEMANDA</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a:t>
            </a:r>
          </a:p>
        </p:txBody>
      </p:sp>
      <p:sp>
        <p:nvSpPr>
          <p:cNvPr id="4" name="CuadroTexto 3">
            <a:extLst>
              <a:ext uri="{FF2B5EF4-FFF2-40B4-BE49-F238E27FC236}">
                <a16:creationId xmlns:a16="http://schemas.microsoft.com/office/drawing/2014/main" id="{9D213347-5168-A03B-96E8-18D1ADA1C315}"/>
              </a:ext>
            </a:extLst>
          </p:cNvPr>
          <p:cNvSpPr txBox="1"/>
          <p:nvPr/>
        </p:nvSpPr>
        <p:spPr>
          <a:xfrm>
            <a:off x="7716253" y="4770470"/>
            <a:ext cx="3962398" cy="369332"/>
          </a:xfrm>
          <a:prstGeom prst="rect">
            <a:avLst/>
          </a:prstGeom>
          <a:noFill/>
        </p:spPr>
        <p:txBody>
          <a:bodyPr wrap="square" rtlCol="0">
            <a:spAutoFit/>
          </a:bodyPr>
          <a:lstStyle/>
          <a:p>
            <a:r>
              <a:rPr lang="ca-ES" dirty="0">
                <a:solidFill>
                  <a:schemeClr val="accent1"/>
                </a:solidFill>
              </a:rPr>
              <a:t>Media metropolitana: 84% (58%-90%)</a:t>
            </a:r>
          </a:p>
        </p:txBody>
      </p:sp>
    </p:spTree>
    <p:extLst>
      <p:ext uri="{BB962C8B-B14F-4D97-AF65-F5344CB8AC3E}">
        <p14:creationId xmlns:p14="http://schemas.microsoft.com/office/powerpoint/2010/main" val="3657570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E701122-2C8C-47EB-5E4A-CDD3BB7F3912}"/>
              </a:ext>
            </a:extLst>
          </p:cNvPr>
          <p:cNvPicPr>
            <a:picLocks noChangeAspect="1"/>
          </p:cNvPicPr>
          <p:nvPr/>
        </p:nvPicPr>
        <p:blipFill rotWithShape="1">
          <a:blip r:embed="rId2"/>
          <a:srcRect t="1339" b="881"/>
          <a:stretch/>
        </p:blipFill>
        <p:spPr>
          <a:xfrm>
            <a:off x="-174765" y="0"/>
            <a:ext cx="12358848" cy="6857989"/>
          </a:xfrm>
          <a:prstGeom prst="rect">
            <a:avLst/>
          </a:prstGeom>
        </p:spPr>
      </p:pic>
      <p:sp>
        <p:nvSpPr>
          <p:cNvPr id="3" name="CuadroTexto 2">
            <a:extLst>
              <a:ext uri="{FF2B5EF4-FFF2-40B4-BE49-F238E27FC236}">
                <a16:creationId xmlns:a16="http://schemas.microsoft.com/office/drawing/2014/main" id="{FC651156-7A2C-EE5F-C5C8-B02780EE5D0F}"/>
              </a:ext>
            </a:extLst>
          </p:cNvPr>
          <p:cNvSpPr txBox="1"/>
          <p:nvPr/>
        </p:nvSpPr>
        <p:spPr>
          <a:xfrm>
            <a:off x="6004659" y="4975058"/>
            <a:ext cx="6067425" cy="707886"/>
          </a:xfrm>
          <a:prstGeom prst="rect">
            <a:avLst/>
          </a:prstGeom>
          <a:noFill/>
        </p:spPr>
        <p:txBody>
          <a:bodyPr wrap="square" rtlCol="0">
            <a:spAutoFit/>
          </a:bodyPr>
          <a:lstStyle/>
          <a:p>
            <a:r>
              <a:rPr lang="ca-ES" sz="4000" b="1" dirty="0"/>
              <a:t>Acciones sobre los recursos</a:t>
            </a:r>
          </a:p>
        </p:txBody>
      </p:sp>
    </p:spTree>
    <p:extLst>
      <p:ext uri="{BB962C8B-B14F-4D97-AF65-F5344CB8AC3E}">
        <p14:creationId xmlns:p14="http://schemas.microsoft.com/office/powerpoint/2010/main" val="144323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D153BDF-E2AD-99D5-3E73-3D082B4885FA}"/>
              </a:ext>
            </a:extLst>
          </p:cNvPr>
          <p:cNvPicPr>
            <a:picLocks noChangeAspect="1"/>
          </p:cNvPicPr>
          <p:nvPr/>
        </p:nvPicPr>
        <p:blipFill>
          <a:blip r:embed="rId2"/>
          <a:stretch>
            <a:fillRect/>
          </a:stretch>
        </p:blipFill>
        <p:spPr>
          <a:xfrm>
            <a:off x="7395777" y="1852285"/>
            <a:ext cx="4487045" cy="4365114"/>
          </a:xfrm>
          <a:prstGeom prst="rect">
            <a:avLst/>
          </a:prstGeom>
        </p:spPr>
      </p:pic>
      <p:cxnSp>
        <p:nvCxnSpPr>
          <p:cNvPr id="11" name="Conector recto de flecha 10">
            <a:extLst>
              <a:ext uri="{FF2B5EF4-FFF2-40B4-BE49-F238E27FC236}">
                <a16:creationId xmlns:a16="http://schemas.microsoft.com/office/drawing/2014/main" id="{AE7CD3DB-53BF-5B7E-4CE8-650CB9A01253}"/>
              </a:ext>
            </a:extLst>
          </p:cNvPr>
          <p:cNvCxnSpPr/>
          <p:nvPr/>
        </p:nvCxnSpPr>
        <p:spPr>
          <a:xfrm flipH="1">
            <a:off x="8261968" y="3617140"/>
            <a:ext cx="517890" cy="0"/>
          </a:xfrm>
          <a:prstGeom prst="straightConnector1">
            <a:avLst/>
          </a:prstGeom>
          <a:ln w="22225">
            <a:solidFill>
              <a:srgbClr val="B94FA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object 77">
            <a:extLst>
              <a:ext uri="{FF2B5EF4-FFF2-40B4-BE49-F238E27FC236}">
                <a16:creationId xmlns:a16="http://schemas.microsoft.com/office/drawing/2014/main" id="{BCDED1A0-41D7-9AC5-CBBE-40ED4BFF0BA6}"/>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INCREMENTAR LOS RECURSOS</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 Y REGIONAL</a:t>
            </a:r>
          </a:p>
        </p:txBody>
      </p:sp>
      <p:cxnSp>
        <p:nvCxnSpPr>
          <p:cNvPr id="8" name="Conector recto de flecha 7">
            <a:extLst>
              <a:ext uri="{FF2B5EF4-FFF2-40B4-BE49-F238E27FC236}">
                <a16:creationId xmlns:a16="http://schemas.microsoft.com/office/drawing/2014/main" id="{89516066-7ADE-A895-C1B6-7FB44093656F}"/>
              </a:ext>
            </a:extLst>
          </p:cNvPr>
          <p:cNvCxnSpPr/>
          <p:nvPr/>
        </p:nvCxnSpPr>
        <p:spPr>
          <a:xfrm>
            <a:off x="590550" y="1924050"/>
            <a:ext cx="0" cy="33147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6AD6BF5-2AAC-64E7-7C5F-ECADE4357E4B}"/>
              </a:ext>
            </a:extLst>
          </p:cNvPr>
          <p:cNvSpPr txBox="1"/>
          <p:nvPr/>
        </p:nvSpPr>
        <p:spPr>
          <a:xfrm>
            <a:off x="133350" y="1329065"/>
            <a:ext cx="914399" cy="523220"/>
          </a:xfrm>
          <a:prstGeom prst="rect">
            <a:avLst/>
          </a:prstGeom>
          <a:noFill/>
        </p:spPr>
        <p:txBody>
          <a:bodyPr wrap="square" rtlCol="0">
            <a:spAutoFit/>
          </a:bodyPr>
          <a:lstStyle/>
          <a:p>
            <a:pPr algn="ctr"/>
            <a:r>
              <a:rPr lang="es-ES" sz="1400" dirty="0">
                <a:solidFill>
                  <a:schemeClr val="accent1">
                    <a:lumMod val="50000"/>
                  </a:schemeClr>
                </a:solidFill>
              </a:rPr>
              <a:t>Corto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12" name="CuadroTexto 11">
            <a:extLst>
              <a:ext uri="{FF2B5EF4-FFF2-40B4-BE49-F238E27FC236}">
                <a16:creationId xmlns:a16="http://schemas.microsoft.com/office/drawing/2014/main" id="{8EFBB3AC-7C79-720E-2495-CD2F542F2257}"/>
              </a:ext>
            </a:extLst>
          </p:cNvPr>
          <p:cNvSpPr txBox="1"/>
          <p:nvPr/>
        </p:nvSpPr>
        <p:spPr>
          <a:xfrm>
            <a:off x="133349" y="5310515"/>
            <a:ext cx="914399" cy="523220"/>
          </a:xfrm>
          <a:prstGeom prst="rect">
            <a:avLst/>
          </a:prstGeom>
          <a:noFill/>
        </p:spPr>
        <p:txBody>
          <a:bodyPr wrap="square" rtlCol="0">
            <a:spAutoFit/>
          </a:bodyPr>
          <a:lstStyle/>
          <a:p>
            <a:pPr algn="ctr"/>
            <a:r>
              <a:rPr lang="es-ES" sz="1400" dirty="0">
                <a:solidFill>
                  <a:schemeClr val="accent1">
                    <a:lumMod val="50000"/>
                  </a:schemeClr>
                </a:solidFill>
              </a:rPr>
              <a:t>Largo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13" name="CuadroTexto 12">
            <a:extLst>
              <a:ext uri="{FF2B5EF4-FFF2-40B4-BE49-F238E27FC236}">
                <a16:creationId xmlns:a16="http://schemas.microsoft.com/office/drawing/2014/main" id="{06320B66-A779-E52D-FF9B-4D9F75AC9C9D}"/>
              </a:ext>
            </a:extLst>
          </p:cNvPr>
          <p:cNvSpPr txBox="1"/>
          <p:nvPr/>
        </p:nvSpPr>
        <p:spPr>
          <a:xfrm>
            <a:off x="1371600" y="1562100"/>
            <a:ext cx="6153257" cy="3139321"/>
          </a:xfrm>
          <a:prstGeom prst="rect">
            <a:avLst/>
          </a:prstGeom>
          <a:noFill/>
        </p:spPr>
        <p:txBody>
          <a:bodyPr wrap="square" rtlCol="0">
            <a:spAutoFit/>
          </a:bodyPr>
          <a:lstStyle/>
          <a:p>
            <a:pPr marL="285750" indent="-285750">
              <a:buFont typeface="Arial" panose="020B0604020202020204" pitchFamily="34" charset="0"/>
              <a:buChar char="•"/>
            </a:pPr>
            <a:r>
              <a:rPr lang="es-ES" dirty="0"/>
              <a:t>Potenciación de agua regenerada para liberar recursos </a:t>
            </a:r>
            <a:r>
              <a:rPr lang="es-ES" dirty="0" err="1"/>
              <a:t>potabilizables</a:t>
            </a: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Mejora del rendimiento de las plantas actuales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4121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de flecha 1">
            <a:extLst>
              <a:ext uri="{FF2B5EF4-FFF2-40B4-BE49-F238E27FC236}">
                <a16:creationId xmlns:a16="http://schemas.microsoft.com/office/drawing/2014/main" id="{0618F93E-72B0-41F4-38F4-E54288628453}"/>
              </a:ext>
            </a:extLst>
          </p:cNvPr>
          <p:cNvCxnSpPr/>
          <p:nvPr/>
        </p:nvCxnSpPr>
        <p:spPr>
          <a:xfrm>
            <a:off x="590550" y="1924050"/>
            <a:ext cx="0" cy="33147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FE2D1BF-7D66-7F84-8E71-D8E229BDBC44}"/>
              </a:ext>
            </a:extLst>
          </p:cNvPr>
          <p:cNvSpPr txBox="1"/>
          <p:nvPr/>
        </p:nvSpPr>
        <p:spPr>
          <a:xfrm>
            <a:off x="133350" y="1329065"/>
            <a:ext cx="914399" cy="523220"/>
          </a:xfrm>
          <a:prstGeom prst="rect">
            <a:avLst/>
          </a:prstGeom>
          <a:noFill/>
        </p:spPr>
        <p:txBody>
          <a:bodyPr wrap="square" rtlCol="0">
            <a:spAutoFit/>
          </a:bodyPr>
          <a:lstStyle/>
          <a:p>
            <a:pPr algn="ctr"/>
            <a:r>
              <a:rPr lang="es-ES" sz="1400" dirty="0">
                <a:solidFill>
                  <a:schemeClr val="accent1">
                    <a:lumMod val="50000"/>
                  </a:schemeClr>
                </a:solidFill>
              </a:rPr>
              <a:t>Corto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9" name="CuadroTexto 8">
            <a:extLst>
              <a:ext uri="{FF2B5EF4-FFF2-40B4-BE49-F238E27FC236}">
                <a16:creationId xmlns:a16="http://schemas.microsoft.com/office/drawing/2014/main" id="{80676731-B95E-4DDA-4C83-33842FF3FD10}"/>
              </a:ext>
            </a:extLst>
          </p:cNvPr>
          <p:cNvSpPr txBox="1"/>
          <p:nvPr/>
        </p:nvSpPr>
        <p:spPr>
          <a:xfrm>
            <a:off x="133349" y="5310515"/>
            <a:ext cx="914399" cy="523220"/>
          </a:xfrm>
          <a:prstGeom prst="rect">
            <a:avLst/>
          </a:prstGeom>
          <a:noFill/>
        </p:spPr>
        <p:txBody>
          <a:bodyPr wrap="square" rtlCol="0">
            <a:spAutoFit/>
          </a:bodyPr>
          <a:lstStyle/>
          <a:p>
            <a:pPr algn="ctr"/>
            <a:r>
              <a:rPr lang="es-ES" sz="1400" dirty="0">
                <a:solidFill>
                  <a:schemeClr val="accent1">
                    <a:lumMod val="50000"/>
                  </a:schemeClr>
                </a:solidFill>
              </a:rPr>
              <a:t>Largo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10" name="CuadroTexto 9">
            <a:extLst>
              <a:ext uri="{FF2B5EF4-FFF2-40B4-BE49-F238E27FC236}">
                <a16:creationId xmlns:a16="http://schemas.microsoft.com/office/drawing/2014/main" id="{C68D46DE-E3FF-6A93-8FD8-6A8384A370F6}"/>
              </a:ext>
            </a:extLst>
          </p:cNvPr>
          <p:cNvSpPr txBox="1"/>
          <p:nvPr/>
        </p:nvSpPr>
        <p:spPr>
          <a:xfrm>
            <a:off x="1371600" y="1562100"/>
            <a:ext cx="6153257" cy="3693319"/>
          </a:xfrm>
          <a:prstGeom prst="rect">
            <a:avLst/>
          </a:prstGeom>
          <a:noFill/>
        </p:spPr>
        <p:txBody>
          <a:bodyPr wrap="square" rtlCol="0">
            <a:spAutoFit/>
          </a:bodyPr>
          <a:lstStyle/>
          <a:p>
            <a:pPr marL="285750" indent="-285750">
              <a:buFont typeface="Arial" panose="020B0604020202020204" pitchFamily="34" charset="0"/>
              <a:buChar char="•"/>
            </a:pPr>
            <a:r>
              <a:rPr lang="es-ES" dirty="0"/>
              <a:t>Potenciación de agua regenerada para librar recursos </a:t>
            </a:r>
            <a:r>
              <a:rPr lang="es-ES" dirty="0" err="1"/>
              <a:t>potabilizables</a:t>
            </a: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Mejora del rendimiento de las plantas actuales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Nuevas plantas de potabilización a nivel local (Besós)</a:t>
            </a:r>
          </a:p>
          <a:p>
            <a:pPr marL="285750" indent="-285750">
              <a:buFont typeface="Arial" panose="020B0604020202020204" pitchFamily="34" charset="0"/>
              <a:buChar char="•"/>
            </a:pPr>
            <a:endParaRPr lang="es-ES" dirty="0"/>
          </a:p>
          <a:p>
            <a:endParaRPr lang="es-ES" dirty="0"/>
          </a:p>
          <a:p>
            <a:pPr marL="285750" indent="-285750">
              <a:buFont typeface="Arial" panose="020B0604020202020204" pitchFamily="34" charset="0"/>
              <a:buChar char="•"/>
            </a:pPr>
            <a:endParaRPr lang="es-ES" dirty="0"/>
          </a:p>
          <a:p>
            <a:endParaRPr lang="es-ES" dirty="0"/>
          </a:p>
          <a:p>
            <a:endParaRPr lang="es-ES" dirty="0"/>
          </a:p>
          <a:p>
            <a:endParaRPr lang="es-ES" dirty="0"/>
          </a:p>
          <a:p>
            <a:endParaRPr lang="es-ES" dirty="0"/>
          </a:p>
        </p:txBody>
      </p:sp>
      <p:cxnSp>
        <p:nvCxnSpPr>
          <p:cNvPr id="12" name="Conector recto 11">
            <a:extLst>
              <a:ext uri="{FF2B5EF4-FFF2-40B4-BE49-F238E27FC236}">
                <a16:creationId xmlns:a16="http://schemas.microsoft.com/office/drawing/2014/main" id="{0B673984-6617-D84F-B7FD-BC77FB243970}"/>
              </a:ext>
            </a:extLst>
          </p:cNvPr>
          <p:cNvCxnSpPr/>
          <p:nvPr/>
        </p:nvCxnSpPr>
        <p:spPr>
          <a:xfrm>
            <a:off x="1047748" y="2828925"/>
            <a:ext cx="642937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object 77">
            <a:extLst>
              <a:ext uri="{FF2B5EF4-FFF2-40B4-BE49-F238E27FC236}">
                <a16:creationId xmlns:a16="http://schemas.microsoft.com/office/drawing/2014/main" id="{25A356E7-AEAF-B79F-8C6B-496028CC704B}"/>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INCREMENTAR LOS RECURSOS</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 Y REGIONAL</a:t>
            </a:r>
          </a:p>
        </p:txBody>
      </p:sp>
      <p:sp>
        <p:nvSpPr>
          <p:cNvPr id="3" name="CuadroTexto 2">
            <a:extLst>
              <a:ext uri="{FF2B5EF4-FFF2-40B4-BE49-F238E27FC236}">
                <a16:creationId xmlns:a16="http://schemas.microsoft.com/office/drawing/2014/main" id="{C2E2A04C-B4C3-9C30-91B0-543698452EE8}"/>
              </a:ext>
            </a:extLst>
          </p:cNvPr>
          <p:cNvSpPr txBox="1"/>
          <p:nvPr/>
        </p:nvSpPr>
        <p:spPr>
          <a:xfrm>
            <a:off x="5337008" y="891585"/>
            <a:ext cx="6762750" cy="369332"/>
          </a:xfrm>
          <a:prstGeom prst="rect">
            <a:avLst/>
          </a:prstGeom>
          <a:noFill/>
          <a:ln>
            <a:solidFill>
              <a:schemeClr val="accent1"/>
            </a:solidFill>
          </a:ln>
        </p:spPr>
        <p:txBody>
          <a:bodyPr wrap="square" rtlCol="0">
            <a:spAutoFit/>
          </a:bodyPr>
          <a:lstStyle/>
          <a:p>
            <a:pPr algn="ctr"/>
            <a:r>
              <a:rPr lang="es-ES" dirty="0"/>
              <a:t>Consumo total de </a:t>
            </a:r>
            <a:r>
              <a:rPr lang="es-ES" dirty="0" err="1"/>
              <a:t>aigua</a:t>
            </a:r>
            <a:r>
              <a:rPr lang="es-ES" dirty="0"/>
              <a:t> en el área metropolitana = 300 hm</a:t>
            </a:r>
            <a:r>
              <a:rPr lang="es-ES" baseline="30000" dirty="0"/>
              <a:t>3</a:t>
            </a:r>
            <a:r>
              <a:rPr lang="es-ES" dirty="0"/>
              <a:t>/año</a:t>
            </a:r>
            <a:endParaRPr lang="ca-ES" dirty="0"/>
          </a:p>
        </p:txBody>
      </p:sp>
    </p:spTree>
    <p:extLst>
      <p:ext uri="{BB962C8B-B14F-4D97-AF65-F5344CB8AC3E}">
        <p14:creationId xmlns:p14="http://schemas.microsoft.com/office/powerpoint/2010/main" val="660824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de flecha 1">
            <a:extLst>
              <a:ext uri="{FF2B5EF4-FFF2-40B4-BE49-F238E27FC236}">
                <a16:creationId xmlns:a16="http://schemas.microsoft.com/office/drawing/2014/main" id="{E3996E34-48D7-BD3C-E995-876E19BC79DC}"/>
              </a:ext>
            </a:extLst>
          </p:cNvPr>
          <p:cNvCxnSpPr/>
          <p:nvPr/>
        </p:nvCxnSpPr>
        <p:spPr>
          <a:xfrm>
            <a:off x="590550" y="1924050"/>
            <a:ext cx="0" cy="33147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6C434496-81EB-BB98-F307-C401E783F2E7}"/>
              </a:ext>
            </a:extLst>
          </p:cNvPr>
          <p:cNvSpPr txBox="1"/>
          <p:nvPr/>
        </p:nvSpPr>
        <p:spPr>
          <a:xfrm>
            <a:off x="133350" y="1329065"/>
            <a:ext cx="914399" cy="523220"/>
          </a:xfrm>
          <a:prstGeom prst="rect">
            <a:avLst/>
          </a:prstGeom>
          <a:noFill/>
        </p:spPr>
        <p:txBody>
          <a:bodyPr wrap="square" rtlCol="0">
            <a:spAutoFit/>
          </a:bodyPr>
          <a:lstStyle/>
          <a:p>
            <a:pPr algn="ctr"/>
            <a:r>
              <a:rPr lang="es-ES" sz="1400" dirty="0">
                <a:solidFill>
                  <a:schemeClr val="accent1">
                    <a:lumMod val="50000"/>
                  </a:schemeClr>
                </a:solidFill>
              </a:rPr>
              <a:t>Corto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9" name="CuadroTexto 8">
            <a:extLst>
              <a:ext uri="{FF2B5EF4-FFF2-40B4-BE49-F238E27FC236}">
                <a16:creationId xmlns:a16="http://schemas.microsoft.com/office/drawing/2014/main" id="{7A64CF74-C761-B150-4065-AD102F123BDB}"/>
              </a:ext>
            </a:extLst>
          </p:cNvPr>
          <p:cNvSpPr txBox="1"/>
          <p:nvPr/>
        </p:nvSpPr>
        <p:spPr>
          <a:xfrm>
            <a:off x="133349" y="5310515"/>
            <a:ext cx="914399" cy="523220"/>
          </a:xfrm>
          <a:prstGeom prst="rect">
            <a:avLst/>
          </a:prstGeom>
          <a:noFill/>
        </p:spPr>
        <p:txBody>
          <a:bodyPr wrap="square" rtlCol="0">
            <a:spAutoFit/>
          </a:bodyPr>
          <a:lstStyle/>
          <a:p>
            <a:pPr algn="ctr"/>
            <a:r>
              <a:rPr lang="es-ES" sz="1400" dirty="0">
                <a:solidFill>
                  <a:schemeClr val="accent1">
                    <a:lumMod val="50000"/>
                  </a:schemeClr>
                </a:solidFill>
              </a:rPr>
              <a:t>Largo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12" name="CuadroTexto 11">
            <a:extLst>
              <a:ext uri="{FF2B5EF4-FFF2-40B4-BE49-F238E27FC236}">
                <a16:creationId xmlns:a16="http://schemas.microsoft.com/office/drawing/2014/main" id="{73D3C377-BD7B-3F84-1900-E68FD155C43C}"/>
              </a:ext>
            </a:extLst>
          </p:cNvPr>
          <p:cNvSpPr txBox="1"/>
          <p:nvPr/>
        </p:nvSpPr>
        <p:spPr>
          <a:xfrm>
            <a:off x="1371600" y="1562100"/>
            <a:ext cx="6240378" cy="4524315"/>
          </a:xfrm>
          <a:prstGeom prst="rect">
            <a:avLst/>
          </a:prstGeom>
          <a:noFill/>
        </p:spPr>
        <p:txBody>
          <a:bodyPr wrap="square" rtlCol="0">
            <a:spAutoFit/>
          </a:bodyPr>
          <a:lstStyle/>
          <a:p>
            <a:pPr marL="285750" indent="-285750">
              <a:buFont typeface="Arial" panose="020B0604020202020204" pitchFamily="34" charset="0"/>
              <a:buChar char="•"/>
            </a:pPr>
            <a:r>
              <a:rPr lang="es-ES" dirty="0"/>
              <a:t>Potenciación de agua regenerada para librar recursos </a:t>
            </a:r>
            <a:r>
              <a:rPr lang="es-ES" dirty="0" err="1"/>
              <a:t>potabilizables</a:t>
            </a: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Mejora del rendimiento de las plantas actuales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Nuevas plantas de potabilización a nivel local (Besós) (60 hm</a:t>
            </a:r>
            <a:r>
              <a:rPr lang="es-ES" baseline="30000" dirty="0"/>
              <a:t>3</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Interconexión sistemas de saneamiento para disponer de más agua regenerada (10 hm</a:t>
            </a:r>
            <a:r>
              <a:rPr lang="es-ES" baseline="30000" dirty="0"/>
              <a:t>3</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endParaRPr lang="es-ES" dirty="0"/>
          </a:p>
          <a:p>
            <a:endParaRPr lang="es-ES" dirty="0"/>
          </a:p>
          <a:p>
            <a:endParaRPr lang="es-ES" dirty="0"/>
          </a:p>
          <a:p>
            <a:endParaRPr lang="es-ES" dirty="0"/>
          </a:p>
        </p:txBody>
      </p:sp>
      <p:cxnSp>
        <p:nvCxnSpPr>
          <p:cNvPr id="13" name="Conector recto 12">
            <a:extLst>
              <a:ext uri="{FF2B5EF4-FFF2-40B4-BE49-F238E27FC236}">
                <a16:creationId xmlns:a16="http://schemas.microsoft.com/office/drawing/2014/main" id="{040DF1B1-867A-C7DD-9E56-E5F567E2D450}"/>
              </a:ext>
            </a:extLst>
          </p:cNvPr>
          <p:cNvCxnSpPr/>
          <p:nvPr/>
        </p:nvCxnSpPr>
        <p:spPr>
          <a:xfrm>
            <a:off x="1047748" y="2828925"/>
            <a:ext cx="642937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object 77">
            <a:extLst>
              <a:ext uri="{FF2B5EF4-FFF2-40B4-BE49-F238E27FC236}">
                <a16:creationId xmlns:a16="http://schemas.microsoft.com/office/drawing/2014/main" id="{6AF71320-AA96-5BB0-C9BC-F83C6818AFA8}"/>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INCREMENTAR LOS RECURSOS</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 Y REGIONAL</a:t>
            </a:r>
          </a:p>
        </p:txBody>
      </p:sp>
    </p:spTree>
    <p:extLst>
      <p:ext uri="{BB962C8B-B14F-4D97-AF65-F5344CB8AC3E}">
        <p14:creationId xmlns:p14="http://schemas.microsoft.com/office/powerpoint/2010/main" val="228388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EAD625-7100-3CC7-2F5F-01489A1DFD07}"/>
              </a:ext>
            </a:extLst>
          </p:cNvPr>
          <p:cNvPicPr>
            <a:picLocks noChangeAspect="1"/>
          </p:cNvPicPr>
          <p:nvPr/>
        </p:nvPicPr>
        <p:blipFill>
          <a:blip r:embed="rId2"/>
          <a:stretch>
            <a:fillRect/>
          </a:stretch>
        </p:blipFill>
        <p:spPr>
          <a:xfrm>
            <a:off x="4463018" y="461210"/>
            <a:ext cx="7133842" cy="5935579"/>
          </a:xfrm>
          <a:prstGeom prst="rect">
            <a:avLst/>
          </a:prstGeom>
        </p:spPr>
      </p:pic>
      <p:sp>
        <p:nvSpPr>
          <p:cNvPr id="4" name="object 77">
            <a:extLst>
              <a:ext uri="{FF2B5EF4-FFF2-40B4-BE49-F238E27FC236}">
                <a16:creationId xmlns:a16="http://schemas.microsoft.com/office/drawing/2014/main" id="{08CEE0D4-0084-C6DD-87DB-0451A1892CFA}"/>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CONTEXTO</a:t>
            </a:r>
          </a:p>
        </p:txBody>
      </p:sp>
      <p:sp>
        <p:nvSpPr>
          <p:cNvPr id="2" name="CuadroTexto 1">
            <a:extLst>
              <a:ext uri="{FF2B5EF4-FFF2-40B4-BE49-F238E27FC236}">
                <a16:creationId xmlns:a16="http://schemas.microsoft.com/office/drawing/2014/main" id="{44A7CEA5-9CED-EB14-C34C-9B3B08938907}"/>
              </a:ext>
            </a:extLst>
          </p:cNvPr>
          <p:cNvSpPr txBox="1"/>
          <p:nvPr/>
        </p:nvSpPr>
        <p:spPr>
          <a:xfrm>
            <a:off x="368968" y="2005209"/>
            <a:ext cx="4002506" cy="3539430"/>
          </a:xfrm>
          <a:prstGeom prst="rect">
            <a:avLst/>
          </a:prstGeom>
          <a:noFill/>
        </p:spPr>
        <p:txBody>
          <a:bodyPr wrap="square" rtlCol="0">
            <a:spAutoFit/>
          </a:bodyPr>
          <a:lstStyle/>
          <a:p>
            <a:r>
              <a:rPr lang="es-ES" sz="1400" b="0" i="0" dirty="0">
                <a:solidFill>
                  <a:srgbClr val="3C4043"/>
                </a:solidFill>
                <a:effectLst/>
                <a:latin typeface="Roboto" panose="02000000000000000000" pitchFamily="2" charset="0"/>
              </a:rPr>
              <a:t>Características climáticas:</a:t>
            </a:r>
          </a:p>
          <a:p>
            <a:endParaRPr lang="es-ES" sz="1400" b="0" i="0" dirty="0">
              <a:solidFill>
                <a:srgbClr val="3C4043"/>
              </a:solidFill>
              <a:effectLst/>
              <a:latin typeface="Roboto" panose="02000000000000000000" pitchFamily="2" charset="0"/>
            </a:endParaRPr>
          </a:p>
          <a:p>
            <a:pPr marL="285750" indent="-285750">
              <a:buFont typeface="Arial" panose="020B0604020202020204" pitchFamily="34" charset="0"/>
              <a:buChar char="•"/>
            </a:pPr>
            <a:r>
              <a:rPr lang="es-ES" sz="1400" dirty="0">
                <a:solidFill>
                  <a:srgbClr val="3C4043"/>
                </a:solidFill>
                <a:latin typeface="Roboto" panose="02000000000000000000" pitchFamily="2" charset="0"/>
              </a:rPr>
              <a:t>Temperaturas moderadas y unas lluvias no muy abundantes que se concentran en otoño y primavera. </a:t>
            </a:r>
          </a:p>
          <a:p>
            <a:pPr marL="285750" indent="-285750">
              <a:buFont typeface="Arial" panose="020B0604020202020204" pitchFamily="34" charset="0"/>
              <a:buChar char="•"/>
            </a:pPr>
            <a:endParaRPr lang="es-ES" sz="1400" dirty="0">
              <a:solidFill>
                <a:srgbClr val="3C4043"/>
              </a:solidFill>
              <a:latin typeface="Roboto" panose="02000000000000000000" pitchFamily="2" charset="0"/>
            </a:endParaRPr>
          </a:p>
          <a:p>
            <a:pPr marL="285750" indent="-285750">
              <a:buFont typeface="Arial" panose="020B0604020202020204" pitchFamily="34" charset="0"/>
              <a:buChar char="•"/>
            </a:pPr>
            <a:r>
              <a:rPr lang="es-ES" sz="1400" b="0" i="0" dirty="0">
                <a:solidFill>
                  <a:srgbClr val="3C4043"/>
                </a:solidFill>
                <a:effectLst/>
                <a:latin typeface="Roboto" panose="02000000000000000000" pitchFamily="2" charset="0"/>
              </a:rPr>
              <a:t>Lluvias irregulares. Son frecuentes los períodos largos de sequía y precipitaciones muy intensas</a:t>
            </a:r>
          </a:p>
          <a:p>
            <a:pPr marL="285750" indent="-285750">
              <a:buFont typeface="Arial" panose="020B0604020202020204" pitchFamily="34" charset="0"/>
              <a:buChar char="•"/>
            </a:pPr>
            <a:endParaRPr lang="es-ES" sz="1400" dirty="0">
              <a:solidFill>
                <a:srgbClr val="3C4043"/>
              </a:solidFill>
              <a:latin typeface="Roboto" panose="02000000000000000000" pitchFamily="2" charset="0"/>
            </a:endParaRPr>
          </a:p>
          <a:p>
            <a:pPr marL="285750" indent="-285750">
              <a:buFont typeface="Arial" panose="020B0604020202020204" pitchFamily="34" charset="0"/>
              <a:buChar char="•"/>
            </a:pPr>
            <a:r>
              <a:rPr lang="es-ES" sz="1400" b="0" i="0" dirty="0">
                <a:solidFill>
                  <a:srgbClr val="3C4043"/>
                </a:solidFill>
                <a:effectLst/>
                <a:latin typeface="Roboto" panose="02000000000000000000" pitchFamily="2" charset="0"/>
              </a:rPr>
              <a:t>Los veranos suelen ser especialmente cálidos y secos. </a:t>
            </a:r>
          </a:p>
          <a:p>
            <a:pPr marL="285750" indent="-285750">
              <a:buFont typeface="Arial" panose="020B0604020202020204" pitchFamily="34" charset="0"/>
              <a:buChar char="•"/>
            </a:pPr>
            <a:endParaRPr lang="es-ES" sz="1400" dirty="0">
              <a:solidFill>
                <a:srgbClr val="3C4043"/>
              </a:solidFill>
              <a:latin typeface="Roboto" panose="02000000000000000000" pitchFamily="2" charset="0"/>
            </a:endParaRPr>
          </a:p>
          <a:p>
            <a:pPr marL="285750" indent="-285750">
              <a:buFont typeface="Arial" panose="020B0604020202020204" pitchFamily="34" charset="0"/>
              <a:buChar char="•"/>
            </a:pPr>
            <a:r>
              <a:rPr lang="es-ES" sz="1400" b="0" i="0" dirty="0">
                <a:solidFill>
                  <a:srgbClr val="3C4043"/>
                </a:solidFill>
                <a:effectLst/>
                <a:latin typeface="Roboto" panose="02000000000000000000" pitchFamily="2" charset="0"/>
              </a:rPr>
              <a:t>Los inviernos no suelen ser especialmente fríos ni húmedos. </a:t>
            </a:r>
          </a:p>
          <a:p>
            <a:endParaRPr lang="es-ES" sz="1400" dirty="0">
              <a:solidFill>
                <a:srgbClr val="3C4043"/>
              </a:solidFill>
              <a:latin typeface="Roboto" panose="02000000000000000000" pitchFamily="2" charset="0"/>
            </a:endParaRPr>
          </a:p>
        </p:txBody>
      </p:sp>
      <p:pic>
        <p:nvPicPr>
          <p:cNvPr id="8" name="Imagen 7">
            <a:extLst>
              <a:ext uri="{FF2B5EF4-FFF2-40B4-BE49-F238E27FC236}">
                <a16:creationId xmlns:a16="http://schemas.microsoft.com/office/drawing/2014/main" id="{03FCB20C-2F17-83FC-11BD-0C1896E8118E}"/>
              </a:ext>
            </a:extLst>
          </p:cNvPr>
          <p:cNvPicPr>
            <a:picLocks noChangeAspect="1"/>
          </p:cNvPicPr>
          <p:nvPr/>
        </p:nvPicPr>
        <p:blipFill>
          <a:blip r:embed="rId3"/>
          <a:stretch>
            <a:fillRect/>
          </a:stretch>
        </p:blipFill>
        <p:spPr>
          <a:xfrm>
            <a:off x="9029178" y="722172"/>
            <a:ext cx="2294743" cy="3761874"/>
          </a:xfrm>
          <a:prstGeom prst="rect">
            <a:avLst/>
          </a:prstGeom>
        </p:spPr>
      </p:pic>
    </p:spTree>
    <p:extLst>
      <p:ext uri="{BB962C8B-B14F-4D97-AF65-F5344CB8AC3E}">
        <p14:creationId xmlns:p14="http://schemas.microsoft.com/office/powerpoint/2010/main" val="3985629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2C1207-4B33-6FD7-D013-1CEA47742EC2}"/>
              </a:ext>
            </a:extLst>
          </p:cNvPr>
          <p:cNvPicPr>
            <a:picLocks noChangeAspect="1"/>
          </p:cNvPicPr>
          <p:nvPr/>
        </p:nvPicPr>
        <p:blipFill>
          <a:blip r:embed="rId2"/>
          <a:stretch>
            <a:fillRect/>
          </a:stretch>
        </p:blipFill>
        <p:spPr>
          <a:xfrm>
            <a:off x="3098589" y="956057"/>
            <a:ext cx="7312738" cy="5170476"/>
          </a:xfrm>
          <a:prstGeom prst="rect">
            <a:avLst/>
          </a:prstGeom>
        </p:spPr>
      </p:pic>
      <p:sp>
        <p:nvSpPr>
          <p:cNvPr id="5" name="object 77">
            <a:extLst>
              <a:ext uri="{FF2B5EF4-FFF2-40B4-BE49-F238E27FC236}">
                <a16:creationId xmlns:a16="http://schemas.microsoft.com/office/drawing/2014/main" id="{78DCD075-64B1-9C5B-1CD1-6D1E4418D5DC}"/>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INCREMENTAR LOS RECURSOS</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 Y REGIONAL</a:t>
            </a:r>
          </a:p>
        </p:txBody>
      </p:sp>
    </p:spTree>
    <p:extLst>
      <p:ext uri="{BB962C8B-B14F-4D97-AF65-F5344CB8AC3E}">
        <p14:creationId xmlns:p14="http://schemas.microsoft.com/office/powerpoint/2010/main" val="1887724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de flecha 1">
            <a:extLst>
              <a:ext uri="{FF2B5EF4-FFF2-40B4-BE49-F238E27FC236}">
                <a16:creationId xmlns:a16="http://schemas.microsoft.com/office/drawing/2014/main" id="{8AC7E621-B6D2-E3B6-8256-934FEEA32EE0}"/>
              </a:ext>
            </a:extLst>
          </p:cNvPr>
          <p:cNvCxnSpPr/>
          <p:nvPr/>
        </p:nvCxnSpPr>
        <p:spPr>
          <a:xfrm>
            <a:off x="590550" y="1924050"/>
            <a:ext cx="0" cy="33147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114A9F9A-DA5F-D2A1-A9C5-4D7025C3A91D}"/>
              </a:ext>
            </a:extLst>
          </p:cNvPr>
          <p:cNvSpPr txBox="1"/>
          <p:nvPr/>
        </p:nvSpPr>
        <p:spPr>
          <a:xfrm>
            <a:off x="133350" y="1329065"/>
            <a:ext cx="914399" cy="523220"/>
          </a:xfrm>
          <a:prstGeom prst="rect">
            <a:avLst/>
          </a:prstGeom>
          <a:noFill/>
        </p:spPr>
        <p:txBody>
          <a:bodyPr wrap="square" rtlCol="0">
            <a:spAutoFit/>
          </a:bodyPr>
          <a:lstStyle/>
          <a:p>
            <a:pPr algn="ctr"/>
            <a:r>
              <a:rPr lang="es-ES" sz="1400" dirty="0">
                <a:solidFill>
                  <a:schemeClr val="accent1">
                    <a:lumMod val="50000"/>
                  </a:schemeClr>
                </a:solidFill>
              </a:rPr>
              <a:t>Corto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10" name="CuadroTexto 9">
            <a:extLst>
              <a:ext uri="{FF2B5EF4-FFF2-40B4-BE49-F238E27FC236}">
                <a16:creationId xmlns:a16="http://schemas.microsoft.com/office/drawing/2014/main" id="{E5A3170A-1070-F247-8EF5-B010E1F7408B}"/>
              </a:ext>
            </a:extLst>
          </p:cNvPr>
          <p:cNvSpPr txBox="1"/>
          <p:nvPr/>
        </p:nvSpPr>
        <p:spPr>
          <a:xfrm>
            <a:off x="133349" y="5310515"/>
            <a:ext cx="914399" cy="523220"/>
          </a:xfrm>
          <a:prstGeom prst="rect">
            <a:avLst/>
          </a:prstGeom>
          <a:noFill/>
        </p:spPr>
        <p:txBody>
          <a:bodyPr wrap="square" rtlCol="0">
            <a:spAutoFit/>
          </a:bodyPr>
          <a:lstStyle/>
          <a:p>
            <a:pPr algn="ctr"/>
            <a:r>
              <a:rPr lang="es-ES" sz="1400" dirty="0">
                <a:solidFill>
                  <a:schemeClr val="accent1">
                    <a:lumMod val="50000"/>
                  </a:schemeClr>
                </a:solidFill>
              </a:rPr>
              <a:t>Largo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11" name="CuadroTexto 10">
            <a:extLst>
              <a:ext uri="{FF2B5EF4-FFF2-40B4-BE49-F238E27FC236}">
                <a16:creationId xmlns:a16="http://schemas.microsoft.com/office/drawing/2014/main" id="{F83FD8BA-73E5-65CF-DE00-9E58D5546408}"/>
              </a:ext>
            </a:extLst>
          </p:cNvPr>
          <p:cNvSpPr txBox="1"/>
          <p:nvPr/>
        </p:nvSpPr>
        <p:spPr>
          <a:xfrm>
            <a:off x="1371600" y="1562100"/>
            <a:ext cx="6429375" cy="5078313"/>
          </a:xfrm>
          <a:prstGeom prst="rect">
            <a:avLst/>
          </a:prstGeom>
          <a:noFill/>
        </p:spPr>
        <p:txBody>
          <a:bodyPr wrap="square" rtlCol="0">
            <a:spAutoFit/>
          </a:bodyPr>
          <a:lstStyle/>
          <a:p>
            <a:pPr marL="285750" indent="-285750">
              <a:buFont typeface="Arial" panose="020B0604020202020204" pitchFamily="34" charset="0"/>
              <a:buChar char="•"/>
            </a:pPr>
            <a:r>
              <a:rPr lang="es-ES" dirty="0"/>
              <a:t>Potenciación de agua regenerada para librar recursos </a:t>
            </a:r>
            <a:r>
              <a:rPr lang="es-ES" dirty="0" err="1"/>
              <a:t>potabilizables</a:t>
            </a: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Mejora del rendimiento de las plantas actuales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Nuevas plantas de potabilización a nivel local (Besós) (60 hm</a:t>
            </a:r>
            <a:r>
              <a:rPr lang="es-ES" baseline="30000" dirty="0"/>
              <a:t>3</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Interconexión sistemas de saneamiento para disponer de más agua regenerada (10 hm</a:t>
            </a:r>
            <a:r>
              <a:rPr lang="es-ES" baseline="30000" dirty="0"/>
              <a:t>3</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Construcción de nuevas plantas desalinizadoras (100 hm</a:t>
            </a:r>
            <a:r>
              <a:rPr lang="es-ES" baseline="30000" dirty="0"/>
              <a:t>3</a:t>
            </a:r>
            <a:r>
              <a:rPr lang="es-ES" dirty="0"/>
              <a:t> más)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endParaRPr lang="es-ES" dirty="0"/>
          </a:p>
          <a:p>
            <a:endParaRPr lang="es-ES" dirty="0"/>
          </a:p>
          <a:p>
            <a:endParaRPr lang="es-ES" dirty="0"/>
          </a:p>
          <a:p>
            <a:endParaRPr lang="es-ES" dirty="0"/>
          </a:p>
        </p:txBody>
      </p:sp>
      <p:cxnSp>
        <p:nvCxnSpPr>
          <p:cNvPr id="12" name="Conector recto 11">
            <a:extLst>
              <a:ext uri="{FF2B5EF4-FFF2-40B4-BE49-F238E27FC236}">
                <a16:creationId xmlns:a16="http://schemas.microsoft.com/office/drawing/2014/main" id="{2F484F84-4478-E10A-E54E-374349FF6CD3}"/>
              </a:ext>
            </a:extLst>
          </p:cNvPr>
          <p:cNvCxnSpPr/>
          <p:nvPr/>
        </p:nvCxnSpPr>
        <p:spPr>
          <a:xfrm>
            <a:off x="1047748" y="2828925"/>
            <a:ext cx="642937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object 77">
            <a:extLst>
              <a:ext uri="{FF2B5EF4-FFF2-40B4-BE49-F238E27FC236}">
                <a16:creationId xmlns:a16="http://schemas.microsoft.com/office/drawing/2014/main" id="{B972B938-8FF1-9AD0-F374-7A4AB896068F}"/>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INCREMENTAR LOS RECURSOS</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 Y REGIONAL</a:t>
            </a:r>
          </a:p>
        </p:txBody>
      </p:sp>
    </p:spTree>
    <p:extLst>
      <p:ext uri="{BB962C8B-B14F-4D97-AF65-F5344CB8AC3E}">
        <p14:creationId xmlns:p14="http://schemas.microsoft.com/office/powerpoint/2010/main" val="3067572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de flecha 4">
            <a:extLst>
              <a:ext uri="{FF2B5EF4-FFF2-40B4-BE49-F238E27FC236}">
                <a16:creationId xmlns:a16="http://schemas.microsoft.com/office/drawing/2014/main" id="{E8AA47E2-087F-A22F-2413-18A2BC479B20}"/>
              </a:ext>
            </a:extLst>
          </p:cNvPr>
          <p:cNvCxnSpPr/>
          <p:nvPr/>
        </p:nvCxnSpPr>
        <p:spPr>
          <a:xfrm>
            <a:off x="590550" y="1924050"/>
            <a:ext cx="0" cy="33147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C49D24BE-0A84-9A9A-6C77-3CBC04D6CF85}"/>
              </a:ext>
            </a:extLst>
          </p:cNvPr>
          <p:cNvSpPr txBox="1"/>
          <p:nvPr/>
        </p:nvSpPr>
        <p:spPr>
          <a:xfrm>
            <a:off x="133350" y="1329065"/>
            <a:ext cx="914399" cy="523220"/>
          </a:xfrm>
          <a:prstGeom prst="rect">
            <a:avLst/>
          </a:prstGeom>
          <a:noFill/>
        </p:spPr>
        <p:txBody>
          <a:bodyPr wrap="square" rtlCol="0">
            <a:spAutoFit/>
          </a:bodyPr>
          <a:lstStyle/>
          <a:p>
            <a:pPr algn="ctr"/>
            <a:r>
              <a:rPr lang="es-ES" sz="1400" dirty="0">
                <a:solidFill>
                  <a:schemeClr val="accent1">
                    <a:lumMod val="50000"/>
                  </a:schemeClr>
                </a:solidFill>
              </a:rPr>
              <a:t>Corto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7" name="CuadroTexto 6">
            <a:extLst>
              <a:ext uri="{FF2B5EF4-FFF2-40B4-BE49-F238E27FC236}">
                <a16:creationId xmlns:a16="http://schemas.microsoft.com/office/drawing/2014/main" id="{D4CC9E4C-E3FB-D61F-B57C-0A9FC3DCFF5D}"/>
              </a:ext>
            </a:extLst>
          </p:cNvPr>
          <p:cNvSpPr txBox="1"/>
          <p:nvPr/>
        </p:nvSpPr>
        <p:spPr>
          <a:xfrm>
            <a:off x="133349" y="5310515"/>
            <a:ext cx="914399" cy="523220"/>
          </a:xfrm>
          <a:prstGeom prst="rect">
            <a:avLst/>
          </a:prstGeom>
          <a:noFill/>
        </p:spPr>
        <p:txBody>
          <a:bodyPr wrap="square" rtlCol="0">
            <a:spAutoFit/>
          </a:bodyPr>
          <a:lstStyle/>
          <a:p>
            <a:pPr algn="ctr"/>
            <a:r>
              <a:rPr lang="es-ES" sz="1400" dirty="0">
                <a:solidFill>
                  <a:schemeClr val="accent1">
                    <a:lumMod val="50000"/>
                  </a:schemeClr>
                </a:solidFill>
              </a:rPr>
              <a:t>Largo </a:t>
            </a:r>
          </a:p>
          <a:p>
            <a:pPr algn="ctr"/>
            <a:r>
              <a:rPr lang="es-ES" sz="1400" dirty="0">
                <a:solidFill>
                  <a:schemeClr val="accent1">
                    <a:lumMod val="50000"/>
                  </a:schemeClr>
                </a:solidFill>
              </a:rPr>
              <a:t>plazo</a:t>
            </a:r>
            <a:endParaRPr lang="ca-ES" sz="1400" dirty="0">
              <a:solidFill>
                <a:schemeClr val="accent1">
                  <a:lumMod val="50000"/>
                </a:schemeClr>
              </a:solidFill>
            </a:endParaRPr>
          </a:p>
        </p:txBody>
      </p:sp>
      <p:sp>
        <p:nvSpPr>
          <p:cNvPr id="8" name="CuadroTexto 7">
            <a:extLst>
              <a:ext uri="{FF2B5EF4-FFF2-40B4-BE49-F238E27FC236}">
                <a16:creationId xmlns:a16="http://schemas.microsoft.com/office/drawing/2014/main" id="{94CC1A26-FD35-EE8B-BF78-D39AE7EBA02D}"/>
              </a:ext>
            </a:extLst>
          </p:cNvPr>
          <p:cNvSpPr txBox="1"/>
          <p:nvPr/>
        </p:nvSpPr>
        <p:spPr>
          <a:xfrm>
            <a:off x="5337008" y="891585"/>
            <a:ext cx="6762750" cy="369332"/>
          </a:xfrm>
          <a:prstGeom prst="rect">
            <a:avLst/>
          </a:prstGeom>
          <a:noFill/>
          <a:ln>
            <a:solidFill>
              <a:schemeClr val="accent1"/>
            </a:solidFill>
          </a:ln>
        </p:spPr>
        <p:txBody>
          <a:bodyPr wrap="square" rtlCol="0">
            <a:spAutoFit/>
          </a:bodyPr>
          <a:lstStyle/>
          <a:p>
            <a:pPr algn="ctr"/>
            <a:r>
              <a:rPr lang="es-ES" dirty="0"/>
              <a:t>Consumo total de </a:t>
            </a:r>
            <a:r>
              <a:rPr lang="es-ES" dirty="0" err="1"/>
              <a:t>aigua</a:t>
            </a:r>
            <a:r>
              <a:rPr lang="es-ES" dirty="0"/>
              <a:t> en el área metropolitana = 300 hm</a:t>
            </a:r>
            <a:r>
              <a:rPr lang="es-ES" baseline="30000" dirty="0"/>
              <a:t>3</a:t>
            </a:r>
            <a:r>
              <a:rPr lang="es-ES" dirty="0"/>
              <a:t>/año</a:t>
            </a:r>
            <a:endParaRPr lang="ca-ES" dirty="0"/>
          </a:p>
        </p:txBody>
      </p:sp>
      <p:pic>
        <p:nvPicPr>
          <p:cNvPr id="4" name="Imagen 3">
            <a:extLst>
              <a:ext uri="{FF2B5EF4-FFF2-40B4-BE49-F238E27FC236}">
                <a16:creationId xmlns:a16="http://schemas.microsoft.com/office/drawing/2014/main" id="{FD46E838-9F82-0E72-C328-B6EAD4DBC707}"/>
              </a:ext>
            </a:extLst>
          </p:cNvPr>
          <p:cNvPicPr>
            <a:picLocks noChangeAspect="1"/>
          </p:cNvPicPr>
          <p:nvPr/>
        </p:nvPicPr>
        <p:blipFill rotWithShape="1">
          <a:blip r:embed="rId2"/>
          <a:srcRect l="53796" t="38858" r="3946" b="8134"/>
          <a:stretch/>
        </p:blipFill>
        <p:spPr>
          <a:xfrm>
            <a:off x="7477125" y="1852285"/>
            <a:ext cx="4933898" cy="4367197"/>
          </a:xfrm>
          <a:prstGeom prst="rect">
            <a:avLst/>
          </a:prstGeom>
        </p:spPr>
      </p:pic>
      <p:sp>
        <p:nvSpPr>
          <p:cNvPr id="9" name="CuadroTexto 8">
            <a:extLst>
              <a:ext uri="{FF2B5EF4-FFF2-40B4-BE49-F238E27FC236}">
                <a16:creationId xmlns:a16="http://schemas.microsoft.com/office/drawing/2014/main" id="{C0A275F5-E76E-96BE-2B3A-E65B5032F414}"/>
              </a:ext>
            </a:extLst>
          </p:cNvPr>
          <p:cNvSpPr txBox="1"/>
          <p:nvPr/>
        </p:nvSpPr>
        <p:spPr>
          <a:xfrm>
            <a:off x="1371600" y="1562100"/>
            <a:ext cx="6280483" cy="5909310"/>
          </a:xfrm>
          <a:prstGeom prst="rect">
            <a:avLst/>
          </a:prstGeom>
          <a:noFill/>
        </p:spPr>
        <p:txBody>
          <a:bodyPr wrap="square" rtlCol="0">
            <a:spAutoFit/>
          </a:bodyPr>
          <a:lstStyle/>
          <a:p>
            <a:pPr marL="285750" indent="-285750">
              <a:buFont typeface="Arial" panose="020B0604020202020204" pitchFamily="34" charset="0"/>
              <a:buChar char="•"/>
            </a:pPr>
            <a:r>
              <a:rPr lang="es-ES" dirty="0"/>
              <a:t>Potenciación de agua regenerada para librar recursos </a:t>
            </a:r>
            <a:r>
              <a:rPr lang="es-ES" dirty="0" err="1"/>
              <a:t>potabilizables</a:t>
            </a: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Mejora del rendimiento de las plantas actuales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Nuevas plantas de potabilización a nivel local (Besós) (60 hm</a:t>
            </a:r>
            <a:r>
              <a:rPr lang="es-ES" baseline="30000" dirty="0"/>
              <a:t>3</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Interconexión sistemas de saneamiento para disponer de más agua regenerada (10 hm</a:t>
            </a:r>
            <a:r>
              <a:rPr lang="es-ES" baseline="30000" dirty="0"/>
              <a:t>3</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Construcción de nuevas plantas desalinizadoras (100 hm</a:t>
            </a:r>
            <a:r>
              <a:rPr lang="es-ES" baseline="30000" dirty="0"/>
              <a:t>3</a:t>
            </a:r>
            <a:r>
              <a:rPr lang="es-ES" dirty="0"/>
              <a:t> más)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Regenerar en el Besós para incrementar caudal del río y poder potabilizar el agua (140 hm</a:t>
            </a:r>
            <a:r>
              <a:rPr lang="es-ES" baseline="30000" dirty="0"/>
              <a:t>3</a:t>
            </a:r>
            <a:r>
              <a:rPr lang="es-ES" dirty="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endParaRPr lang="es-ES" dirty="0"/>
          </a:p>
          <a:p>
            <a:endParaRPr lang="es-ES" dirty="0"/>
          </a:p>
          <a:p>
            <a:endParaRPr lang="es-ES" dirty="0"/>
          </a:p>
          <a:p>
            <a:endParaRPr lang="es-ES" dirty="0"/>
          </a:p>
          <a:p>
            <a:endParaRPr lang="es-ES" dirty="0"/>
          </a:p>
        </p:txBody>
      </p:sp>
      <p:cxnSp>
        <p:nvCxnSpPr>
          <p:cNvPr id="10" name="Conector recto 9">
            <a:extLst>
              <a:ext uri="{FF2B5EF4-FFF2-40B4-BE49-F238E27FC236}">
                <a16:creationId xmlns:a16="http://schemas.microsoft.com/office/drawing/2014/main" id="{C4E42170-5A69-A1C4-14FA-62A273FC9325}"/>
              </a:ext>
            </a:extLst>
          </p:cNvPr>
          <p:cNvCxnSpPr/>
          <p:nvPr/>
        </p:nvCxnSpPr>
        <p:spPr>
          <a:xfrm>
            <a:off x="1047748" y="2828925"/>
            <a:ext cx="642937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object 77">
            <a:extLst>
              <a:ext uri="{FF2B5EF4-FFF2-40B4-BE49-F238E27FC236}">
                <a16:creationId xmlns:a16="http://schemas.microsoft.com/office/drawing/2014/main" id="{A3016589-C7A5-4263-3FE8-5066A3A92A3D}"/>
              </a:ext>
            </a:extLst>
          </p:cNvPr>
          <p:cNvSpPr txBox="1"/>
          <p:nvPr/>
        </p:nvSpPr>
        <p:spPr>
          <a:xfrm>
            <a:off x="1104848" y="137381"/>
            <a:ext cx="6153257" cy="684803"/>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ACCIONES PARA INCREMENTAR LOS RECURSOS</a:t>
            </a:r>
            <a:endParaRPr lang="es-ES" sz="1400" b="1" dirty="0">
              <a:solidFill>
                <a:schemeClr val="accent5"/>
              </a:solidFill>
              <a:latin typeface="Arial" panose="020B0604020202020204" pitchFamily="34" charset="0"/>
              <a:cs typeface="Arial" panose="020B0604020202020204" pitchFamily="34" charset="0"/>
            </a:endParaRPr>
          </a:p>
          <a:p>
            <a:pPr marL="12700">
              <a:lnSpc>
                <a:spcPct val="100000"/>
              </a:lnSpc>
              <a:spcBef>
                <a:spcPts val="80"/>
              </a:spcBef>
            </a:pPr>
            <a:r>
              <a:rPr lang="es-ES" sz="1400" dirty="0">
                <a:solidFill>
                  <a:srgbClr val="231F20"/>
                </a:solidFill>
                <a:latin typeface="Arial" panose="020B0604020202020204" pitchFamily="34" charset="0"/>
                <a:cs typeface="Arial" panose="020B0604020202020204" pitchFamily="34" charset="0"/>
              </a:rPr>
              <a:t>A NIVEL LOCAL Y REGIONAL</a:t>
            </a:r>
          </a:p>
        </p:txBody>
      </p:sp>
    </p:spTree>
    <p:extLst>
      <p:ext uri="{BB962C8B-B14F-4D97-AF65-F5344CB8AC3E}">
        <p14:creationId xmlns:p14="http://schemas.microsoft.com/office/powerpoint/2010/main" val="3121173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7ADDEB-643B-F2D7-B463-D3BD151CE833}"/>
              </a:ext>
            </a:extLst>
          </p:cNvPr>
          <p:cNvPicPr>
            <a:picLocks noChangeAspect="1"/>
          </p:cNvPicPr>
          <p:nvPr/>
        </p:nvPicPr>
        <p:blipFill rotWithShape="1">
          <a:blip r:embed="rId2"/>
          <a:srcRect t="1339" b="881"/>
          <a:stretch/>
        </p:blipFill>
        <p:spPr>
          <a:xfrm>
            <a:off x="-174765" y="0"/>
            <a:ext cx="12358848" cy="6857989"/>
          </a:xfrm>
          <a:prstGeom prst="rect">
            <a:avLst/>
          </a:prstGeom>
        </p:spPr>
      </p:pic>
      <p:sp>
        <p:nvSpPr>
          <p:cNvPr id="3" name="CuadroTexto 2">
            <a:extLst>
              <a:ext uri="{FF2B5EF4-FFF2-40B4-BE49-F238E27FC236}">
                <a16:creationId xmlns:a16="http://schemas.microsoft.com/office/drawing/2014/main" id="{FC651156-7A2C-EE5F-C5C8-B02780EE5D0F}"/>
              </a:ext>
            </a:extLst>
          </p:cNvPr>
          <p:cNvSpPr txBox="1"/>
          <p:nvPr/>
        </p:nvSpPr>
        <p:spPr>
          <a:xfrm>
            <a:off x="5549064" y="4983079"/>
            <a:ext cx="6067425" cy="707886"/>
          </a:xfrm>
          <a:prstGeom prst="rect">
            <a:avLst/>
          </a:prstGeom>
          <a:noFill/>
        </p:spPr>
        <p:txBody>
          <a:bodyPr wrap="square" rtlCol="0">
            <a:spAutoFit/>
          </a:bodyPr>
          <a:lstStyle/>
          <a:p>
            <a:pPr algn="r"/>
            <a:r>
              <a:rPr lang="ca-ES" sz="4000" b="1" dirty="0"/>
              <a:t>Reflexiones </a:t>
            </a:r>
            <a:r>
              <a:rPr lang="ca-ES" sz="4000" b="1" dirty="0" err="1"/>
              <a:t>finales</a:t>
            </a:r>
            <a:endParaRPr lang="ca-ES" sz="4000" b="1" dirty="0"/>
          </a:p>
        </p:txBody>
      </p:sp>
    </p:spTree>
    <p:extLst>
      <p:ext uri="{BB962C8B-B14F-4D97-AF65-F5344CB8AC3E}">
        <p14:creationId xmlns:p14="http://schemas.microsoft.com/office/powerpoint/2010/main" val="4002236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7">
            <a:extLst>
              <a:ext uri="{FF2B5EF4-FFF2-40B4-BE49-F238E27FC236}">
                <a16:creationId xmlns:a16="http://schemas.microsoft.com/office/drawing/2014/main" id="{EC02DD8B-4933-0C89-1120-512061F3E708}"/>
              </a:ext>
            </a:extLst>
          </p:cNvPr>
          <p:cNvSpPr txBox="1"/>
          <p:nvPr/>
        </p:nvSpPr>
        <p:spPr>
          <a:xfrm>
            <a:off x="1104848" y="137381"/>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REFLEXIONES FINALES</a:t>
            </a:r>
            <a:endParaRPr lang="es-ES" sz="1400" b="1" dirty="0">
              <a:solidFill>
                <a:schemeClr val="accent5"/>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39859AB3-0211-227A-FC17-64533D06E2C8}"/>
              </a:ext>
            </a:extLst>
          </p:cNvPr>
          <p:cNvSpPr txBox="1"/>
          <p:nvPr/>
        </p:nvSpPr>
        <p:spPr>
          <a:xfrm>
            <a:off x="1411705" y="997819"/>
            <a:ext cx="9807983" cy="5570756"/>
          </a:xfrm>
          <a:prstGeom prst="rect">
            <a:avLst/>
          </a:prstGeom>
          <a:noFill/>
        </p:spPr>
        <p:txBody>
          <a:bodyPr wrap="square" rtlCol="0">
            <a:spAutoFit/>
          </a:bodyPr>
          <a:lstStyle/>
          <a:p>
            <a:pPr marL="285750" indent="-285750">
              <a:buFont typeface="Arial" panose="020B0604020202020204" pitchFamily="34" charset="0"/>
              <a:buChar char="•"/>
            </a:pPr>
            <a:r>
              <a:rPr lang="es-ES" sz="2400" dirty="0"/>
              <a:t>Esta sequía no será la última.</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a:t>La importancia en anticiparse: </a:t>
            </a:r>
          </a:p>
          <a:p>
            <a:pPr marL="742950" lvl="1" indent="-285750">
              <a:spcBef>
                <a:spcPts val="600"/>
              </a:spcBef>
              <a:spcAft>
                <a:spcPts val="600"/>
              </a:spcAft>
              <a:buFont typeface="Wingdings" panose="05000000000000000000" pitchFamily="2" charset="2"/>
              <a:buChar char="ü"/>
            </a:pPr>
            <a:r>
              <a:rPr lang="es-ES" sz="2400" dirty="0"/>
              <a:t>Nuestra capacidad para afrontar esta sequía ha dependido de lo que se hizo en la última.</a:t>
            </a:r>
          </a:p>
          <a:p>
            <a:pPr marL="742950" lvl="1" indent="-285750">
              <a:spcBef>
                <a:spcPts val="600"/>
              </a:spcBef>
              <a:spcAft>
                <a:spcPts val="600"/>
              </a:spcAft>
              <a:buFont typeface="Wingdings" panose="05000000000000000000" pitchFamily="2" charset="2"/>
              <a:buChar char="ü"/>
            </a:pPr>
            <a:r>
              <a:rPr lang="es-ES" sz="2400" dirty="0"/>
              <a:t>La mayoría de las cosas que se están realizando y planificando a raíz de la actual servirán para la próxima.</a:t>
            </a:r>
          </a:p>
          <a:p>
            <a:endParaRPr lang="es-ES" sz="2400" dirty="0"/>
          </a:p>
          <a:p>
            <a:pPr marL="285750" indent="-285750">
              <a:buFont typeface="Arial" panose="020B0604020202020204" pitchFamily="34" charset="0"/>
              <a:buChar char="•"/>
            </a:pPr>
            <a:r>
              <a:rPr lang="es-ES" sz="2400" dirty="0"/>
              <a:t>Tenemos que aprender de la experiencia.</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a:t>Todavía debe hacerse mucha pedagogía sobre el ciclo integral del agua.</a:t>
            </a:r>
          </a:p>
          <a:p>
            <a:pPr marL="285750" indent="-285750">
              <a:buFont typeface="Arial" panose="020B0604020202020204" pitchFamily="34" charset="0"/>
              <a:buChar char="•"/>
            </a:pPr>
            <a:endParaRPr lang="es-ES" sz="2400" dirty="0"/>
          </a:p>
          <a:p>
            <a:pPr marL="285750" indent="-285750">
              <a:buFont typeface="Arial" panose="020B0604020202020204" pitchFamily="34" charset="0"/>
              <a:buChar char="•"/>
            </a:pPr>
            <a:r>
              <a:rPr lang="es-ES" sz="2400" dirty="0"/>
              <a:t>Las inversiones y mejoras en el ciclo integral deben ser continuas.</a:t>
            </a:r>
          </a:p>
          <a:p>
            <a:endParaRPr lang="es-ES" sz="2400" dirty="0"/>
          </a:p>
        </p:txBody>
      </p:sp>
    </p:spTree>
    <p:extLst>
      <p:ext uri="{BB962C8B-B14F-4D97-AF65-F5344CB8AC3E}">
        <p14:creationId xmlns:p14="http://schemas.microsoft.com/office/powerpoint/2010/main" val="3506537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AF2566C-318F-B589-9E33-944505271981}"/>
              </a:ext>
            </a:extLst>
          </p:cNvPr>
          <p:cNvPicPr>
            <a:picLocks noChangeAspect="1"/>
          </p:cNvPicPr>
          <p:nvPr/>
        </p:nvPicPr>
        <p:blipFill rotWithShape="1">
          <a:blip r:embed="rId2"/>
          <a:srcRect l="22987" r="24467"/>
          <a:stretch/>
        </p:blipFill>
        <p:spPr>
          <a:xfrm>
            <a:off x="166254" y="124213"/>
            <a:ext cx="6005945" cy="6562725"/>
          </a:xfrm>
          <a:prstGeom prst="rect">
            <a:avLst/>
          </a:prstGeom>
        </p:spPr>
      </p:pic>
      <p:sp>
        <p:nvSpPr>
          <p:cNvPr id="5" name="CuadroTexto 4">
            <a:extLst>
              <a:ext uri="{FF2B5EF4-FFF2-40B4-BE49-F238E27FC236}">
                <a16:creationId xmlns:a16="http://schemas.microsoft.com/office/drawing/2014/main" id="{A7715E46-1F55-3216-F7EC-261CB61C86B9}"/>
              </a:ext>
            </a:extLst>
          </p:cNvPr>
          <p:cNvSpPr txBox="1"/>
          <p:nvPr/>
        </p:nvSpPr>
        <p:spPr>
          <a:xfrm>
            <a:off x="6308438" y="1117600"/>
            <a:ext cx="5661891" cy="1138773"/>
          </a:xfrm>
          <a:prstGeom prst="rect">
            <a:avLst/>
          </a:prstGeom>
          <a:noFill/>
        </p:spPr>
        <p:txBody>
          <a:bodyPr wrap="square" rtlCol="0">
            <a:spAutoFit/>
          </a:bodyPr>
          <a:lstStyle/>
          <a:p>
            <a:r>
              <a:rPr lang="ca-ES" sz="4000" b="1" dirty="0"/>
              <a:t>LA SEQUÍA EN CATALUÑA</a:t>
            </a:r>
            <a:r>
              <a:rPr lang="ca-ES" sz="1050" b="1" dirty="0"/>
              <a:t> </a:t>
            </a:r>
            <a:r>
              <a:rPr lang="ca-ES" sz="2800" b="1" dirty="0"/>
              <a:t>PREVISIÓN Y GESTIÓN</a:t>
            </a:r>
          </a:p>
        </p:txBody>
      </p:sp>
      <p:cxnSp>
        <p:nvCxnSpPr>
          <p:cNvPr id="6" name="Conector recto 5">
            <a:extLst>
              <a:ext uri="{FF2B5EF4-FFF2-40B4-BE49-F238E27FC236}">
                <a16:creationId xmlns:a16="http://schemas.microsoft.com/office/drawing/2014/main" id="{9C82BE14-9FA2-1E8A-A7FE-83940F3B1347}"/>
              </a:ext>
            </a:extLst>
          </p:cNvPr>
          <p:cNvCxnSpPr/>
          <p:nvPr/>
        </p:nvCxnSpPr>
        <p:spPr>
          <a:xfrm>
            <a:off x="6388648" y="2350805"/>
            <a:ext cx="566189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0D4D70C-52B8-4B9D-5A42-7A5A0442E5EC}"/>
              </a:ext>
            </a:extLst>
          </p:cNvPr>
          <p:cNvSpPr txBox="1"/>
          <p:nvPr/>
        </p:nvSpPr>
        <p:spPr>
          <a:xfrm>
            <a:off x="8427902" y="5740400"/>
            <a:ext cx="3620654" cy="369332"/>
          </a:xfrm>
          <a:prstGeom prst="rect">
            <a:avLst/>
          </a:prstGeom>
          <a:noFill/>
        </p:spPr>
        <p:txBody>
          <a:bodyPr wrap="square" rtlCol="0">
            <a:spAutoFit/>
          </a:bodyPr>
          <a:lstStyle/>
          <a:p>
            <a:pPr algn="r"/>
            <a:r>
              <a:rPr lang="es-ES" dirty="0"/>
              <a:t>Abril 2024</a:t>
            </a:r>
            <a:endParaRPr lang="ca-ES" dirty="0"/>
          </a:p>
        </p:txBody>
      </p:sp>
      <p:pic>
        <p:nvPicPr>
          <p:cNvPr id="4" name="Imagen 3">
            <a:extLst>
              <a:ext uri="{FF2B5EF4-FFF2-40B4-BE49-F238E27FC236}">
                <a16:creationId xmlns:a16="http://schemas.microsoft.com/office/drawing/2014/main" id="{5D9D0D89-72A0-0D6C-AADD-7CC3F80F224C}"/>
              </a:ext>
            </a:extLst>
          </p:cNvPr>
          <p:cNvPicPr>
            <a:picLocks noChangeAspect="1"/>
          </p:cNvPicPr>
          <p:nvPr/>
        </p:nvPicPr>
        <p:blipFill>
          <a:blip r:embed="rId3"/>
          <a:stretch>
            <a:fillRect/>
          </a:stretch>
        </p:blipFill>
        <p:spPr>
          <a:xfrm>
            <a:off x="10238229" y="3087594"/>
            <a:ext cx="1572904" cy="682811"/>
          </a:xfrm>
          <a:prstGeom prst="rect">
            <a:avLst/>
          </a:prstGeom>
        </p:spPr>
      </p:pic>
      <p:sp>
        <p:nvSpPr>
          <p:cNvPr id="9" name="CuadroTexto 8">
            <a:extLst>
              <a:ext uri="{FF2B5EF4-FFF2-40B4-BE49-F238E27FC236}">
                <a16:creationId xmlns:a16="http://schemas.microsoft.com/office/drawing/2014/main" id="{62FA2D3D-F5A8-7F9C-0B57-21A1F4495B74}"/>
              </a:ext>
            </a:extLst>
          </p:cNvPr>
          <p:cNvSpPr txBox="1"/>
          <p:nvPr/>
        </p:nvSpPr>
        <p:spPr>
          <a:xfrm>
            <a:off x="10238229" y="2589398"/>
            <a:ext cx="2148840" cy="369332"/>
          </a:xfrm>
          <a:prstGeom prst="rect">
            <a:avLst/>
          </a:prstGeom>
          <a:noFill/>
        </p:spPr>
        <p:txBody>
          <a:bodyPr wrap="square" rtlCol="0">
            <a:spAutoFit/>
          </a:bodyPr>
          <a:lstStyle/>
          <a:p>
            <a:r>
              <a:rPr lang="ca-ES" dirty="0"/>
              <a:t>Aleix Coral Alcolea</a:t>
            </a:r>
          </a:p>
        </p:txBody>
      </p:sp>
    </p:spTree>
    <p:extLst>
      <p:ext uri="{BB962C8B-B14F-4D97-AF65-F5344CB8AC3E}">
        <p14:creationId xmlns:p14="http://schemas.microsoft.com/office/powerpoint/2010/main" val="2739126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9F68320-94C9-89F9-29A0-C2C80621D739}"/>
              </a:ext>
            </a:extLst>
          </p:cNvPr>
          <p:cNvPicPr>
            <a:picLocks noChangeAspect="1"/>
          </p:cNvPicPr>
          <p:nvPr/>
        </p:nvPicPr>
        <p:blipFill rotWithShape="1">
          <a:blip r:embed="rId2"/>
          <a:srcRect b="5313"/>
          <a:stretch/>
        </p:blipFill>
        <p:spPr>
          <a:xfrm>
            <a:off x="406170" y="3857859"/>
            <a:ext cx="5880137" cy="2558141"/>
          </a:xfrm>
          <a:prstGeom prst="rect">
            <a:avLst/>
          </a:prstGeom>
        </p:spPr>
      </p:pic>
      <p:pic>
        <p:nvPicPr>
          <p:cNvPr id="14" name="Imagen 13">
            <a:extLst>
              <a:ext uri="{FF2B5EF4-FFF2-40B4-BE49-F238E27FC236}">
                <a16:creationId xmlns:a16="http://schemas.microsoft.com/office/drawing/2014/main" id="{936F59A3-A674-BDC0-21C9-6D4E53F74624}"/>
              </a:ext>
            </a:extLst>
          </p:cNvPr>
          <p:cNvPicPr>
            <a:picLocks noChangeAspect="1"/>
          </p:cNvPicPr>
          <p:nvPr/>
        </p:nvPicPr>
        <p:blipFill rotWithShape="1">
          <a:blip r:embed="rId3"/>
          <a:srcRect l="10938" t="42750" r="61247" b="14017"/>
          <a:stretch/>
        </p:blipFill>
        <p:spPr>
          <a:xfrm>
            <a:off x="321039" y="1018872"/>
            <a:ext cx="5965268" cy="2897426"/>
          </a:xfrm>
          <a:prstGeom prst="rect">
            <a:avLst/>
          </a:prstGeom>
        </p:spPr>
      </p:pic>
      <p:pic>
        <p:nvPicPr>
          <p:cNvPr id="2" name="Imagen 1">
            <a:extLst>
              <a:ext uri="{FF2B5EF4-FFF2-40B4-BE49-F238E27FC236}">
                <a16:creationId xmlns:a16="http://schemas.microsoft.com/office/drawing/2014/main" id="{D73B65E6-87C2-EE9E-B786-1B7F51E6A3E2}"/>
              </a:ext>
            </a:extLst>
          </p:cNvPr>
          <p:cNvPicPr>
            <a:picLocks noChangeAspect="1"/>
          </p:cNvPicPr>
          <p:nvPr/>
        </p:nvPicPr>
        <p:blipFill rotWithShape="1">
          <a:blip r:embed="rId4"/>
          <a:srcRect l="12287" t="2857" r="8456"/>
          <a:stretch/>
        </p:blipFill>
        <p:spPr>
          <a:xfrm>
            <a:off x="6569599" y="0"/>
            <a:ext cx="5322625" cy="4864548"/>
          </a:xfrm>
          <a:prstGeom prst="rect">
            <a:avLst/>
          </a:prstGeom>
        </p:spPr>
      </p:pic>
      <p:sp>
        <p:nvSpPr>
          <p:cNvPr id="3" name="Rectángulo 2">
            <a:extLst>
              <a:ext uri="{FF2B5EF4-FFF2-40B4-BE49-F238E27FC236}">
                <a16:creationId xmlns:a16="http://schemas.microsoft.com/office/drawing/2014/main" id="{AAEA1AA4-2A50-2DB6-1BC0-0E7FF4645517}"/>
              </a:ext>
            </a:extLst>
          </p:cNvPr>
          <p:cNvSpPr/>
          <p:nvPr/>
        </p:nvSpPr>
        <p:spPr>
          <a:xfrm>
            <a:off x="5314950" y="45745"/>
            <a:ext cx="290235" cy="86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CuadroTexto 3">
            <a:extLst>
              <a:ext uri="{FF2B5EF4-FFF2-40B4-BE49-F238E27FC236}">
                <a16:creationId xmlns:a16="http://schemas.microsoft.com/office/drawing/2014/main" id="{5787C7EA-2B5D-4B31-7FCE-F4EA5577F519}"/>
              </a:ext>
            </a:extLst>
          </p:cNvPr>
          <p:cNvSpPr txBox="1"/>
          <p:nvPr/>
        </p:nvSpPr>
        <p:spPr>
          <a:xfrm>
            <a:off x="6843011" y="4718996"/>
            <a:ext cx="2951747" cy="230832"/>
          </a:xfrm>
          <a:prstGeom prst="rect">
            <a:avLst/>
          </a:prstGeom>
          <a:noFill/>
        </p:spPr>
        <p:txBody>
          <a:bodyPr wrap="square" rtlCol="0">
            <a:spAutoFit/>
          </a:bodyPr>
          <a:lstStyle/>
          <a:p>
            <a:r>
              <a:rPr lang="ca-ES" sz="900" dirty="0">
                <a:solidFill>
                  <a:schemeClr val="bg1">
                    <a:lumMod val="50000"/>
                  </a:schemeClr>
                </a:solidFill>
              </a:rPr>
              <a:t>Fuente: Servei Meteorològic de Catalunya</a:t>
            </a:r>
          </a:p>
        </p:txBody>
      </p:sp>
      <p:sp>
        <p:nvSpPr>
          <p:cNvPr id="5" name="object 77">
            <a:extLst>
              <a:ext uri="{FF2B5EF4-FFF2-40B4-BE49-F238E27FC236}">
                <a16:creationId xmlns:a16="http://schemas.microsoft.com/office/drawing/2014/main" id="{A65CFE63-0B70-BF75-BABF-6C363D8B5538}"/>
              </a:ext>
            </a:extLst>
          </p:cNvPr>
          <p:cNvSpPr txBox="1"/>
          <p:nvPr/>
        </p:nvSpPr>
        <p:spPr>
          <a:xfrm>
            <a:off x="1104848" y="279658"/>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CONTEXTO</a:t>
            </a:r>
          </a:p>
        </p:txBody>
      </p:sp>
      <p:sp>
        <p:nvSpPr>
          <p:cNvPr id="6" name="Rectángulo 5">
            <a:extLst>
              <a:ext uri="{FF2B5EF4-FFF2-40B4-BE49-F238E27FC236}">
                <a16:creationId xmlns:a16="http://schemas.microsoft.com/office/drawing/2014/main" id="{BDF19E4C-CF2C-ADB1-5290-BA2540926B83}"/>
              </a:ext>
            </a:extLst>
          </p:cNvPr>
          <p:cNvSpPr/>
          <p:nvPr/>
        </p:nvSpPr>
        <p:spPr>
          <a:xfrm>
            <a:off x="247287" y="970106"/>
            <a:ext cx="298145" cy="706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1" name="Imagen 10">
            <a:extLst>
              <a:ext uri="{FF2B5EF4-FFF2-40B4-BE49-F238E27FC236}">
                <a16:creationId xmlns:a16="http://schemas.microsoft.com/office/drawing/2014/main" id="{09D120B9-C887-C16B-2BD1-415E77EBC74C}"/>
              </a:ext>
            </a:extLst>
          </p:cNvPr>
          <p:cNvPicPr>
            <a:picLocks noChangeAspect="1"/>
          </p:cNvPicPr>
          <p:nvPr/>
        </p:nvPicPr>
        <p:blipFill>
          <a:blip r:embed="rId5"/>
          <a:stretch>
            <a:fillRect/>
          </a:stretch>
        </p:blipFill>
        <p:spPr>
          <a:xfrm>
            <a:off x="9865581" y="4718996"/>
            <a:ext cx="1955820" cy="1584366"/>
          </a:xfrm>
          <a:prstGeom prst="rect">
            <a:avLst/>
          </a:prstGeom>
        </p:spPr>
      </p:pic>
      <p:sp>
        <p:nvSpPr>
          <p:cNvPr id="12" name="CuadroTexto 11">
            <a:extLst>
              <a:ext uri="{FF2B5EF4-FFF2-40B4-BE49-F238E27FC236}">
                <a16:creationId xmlns:a16="http://schemas.microsoft.com/office/drawing/2014/main" id="{A94B96D7-FBC7-92DD-39F2-D0E3CD785031}"/>
              </a:ext>
            </a:extLst>
          </p:cNvPr>
          <p:cNvSpPr txBox="1"/>
          <p:nvPr/>
        </p:nvSpPr>
        <p:spPr>
          <a:xfrm>
            <a:off x="8810625" y="185306"/>
            <a:ext cx="3181350" cy="646331"/>
          </a:xfrm>
          <a:prstGeom prst="rect">
            <a:avLst/>
          </a:prstGeom>
          <a:noFill/>
        </p:spPr>
        <p:txBody>
          <a:bodyPr wrap="square" rtlCol="0">
            <a:spAutoFit/>
          </a:bodyPr>
          <a:lstStyle/>
          <a:p>
            <a:r>
              <a:rPr lang="ca-ES" dirty="0" err="1"/>
              <a:t>Índice</a:t>
            </a:r>
            <a:r>
              <a:rPr lang="ca-ES" dirty="0"/>
              <a:t> de </a:t>
            </a:r>
            <a:r>
              <a:rPr lang="ca-ES" dirty="0" err="1"/>
              <a:t>Precipitación</a:t>
            </a:r>
            <a:r>
              <a:rPr lang="ca-ES" dirty="0"/>
              <a:t> </a:t>
            </a:r>
            <a:r>
              <a:rPr lang="ca-ES" dirty="0" err="1"/>
              <a:t>Estándar</a:t>
            </a:r>
            <a:r>
              <a:rPr lang="ca-ES" dirty="0"/>
              <a:t> (SPI)</a:t>
            </a:r>
          </a:p>
        </p:txBody>
      </p:sp>
    </p:spTree>
    <p:extLst>
      <p:ext uri="{BB962C8B-B14F-4D97-AF65-F5344CB8AC3E}">
        <p14:creationId xmlns:p14="http://schemas.microsoft.com/office/powerpoint/2010/main" val="204965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F48F8D-9357-C1A9-02A3-E538E6610629}"/>
              </a:ext>
            </a:extLst>
          </p:cNvPr>
          <p:cNvPicPr>
            <a:picLocks noChangeAspect="1"/>
          </p:cNvPicPr>
          <p:nvPr/>
        </p:nvPicPr>
        <p:blipFill>
          <a:blip r:embed="rId2"/>
          <a:stretch>
            <a:fillRect/>
          </a:stretch>
        </p:blipFill>
        <p:spPr>
          <a:xfrm>
            <a:off x="7869434" y="1957137"/>
            <a:ext cx="3907727" cy="4249653"/>
          </a:xfrm>
          <a:prstGeom prst="rect">
            <a:avLst/>
          </a:prstGeom>
        </p:spPr>
      </p:pic>
      <p:pic>
        <p:nvPicPr>
          <p:cNvPr id="4" name="Imagen 3">
            <a:extLst>
              <a:ext uri="{FF2B5EF4-FFF2-40B4-BE49-F238E27FC236}">
                <a16:creationId xmlns:a16="http://schemas.microsoft.com/office/drawing/2014/main" id="{3923B54A-DC60-6CC1-0A21-F194041E1E2B}"/>
              </a:ext>
            </a:extLst>
          </p:cNvPr>
          <p:cNvPicPr>
            <a:picLocks noChangeAspect="1"/>
          </p:cNvPicPr>
          <p:nvPr/>
        </p:nvPicPr>
        <p:blipFill>
          <a:blip r:embed="rId3"/>
          <a:stretch>
            <a:fillRect/>
          </a:stretch>
        </p:blipFill>
        <p:spPr>
          <a:xfrm>
            <a:off x="150144" y="1140994"/>
            <a:ext cx="6905625" cy="3876675"/>
          </a:xfrm>
          <a:prstGeom prst="rect">
            <a:avLst/>
          </a:prstGeom>
        </p:spPr>
      </p:pic>
      <p:sp>
        <p:nvSpPr>
          <p:cNvPr id="2" name="Elipse 1">
            <a:extLst>
              <a:ext uri="{FF2B5EF4-FFF2-40B4-BE49-F238E27FC236}">
                <a16:creationId xmlns:a16="http://schemas.microsoft.com/office/drawing/2014/main" id="{8BAF695E-37BF-C037-E5DA-AE6473406DA4}"/>
              </a:ext>
            </a:extLst>
          </p:cNvPr>
          <p:cNvSpPr/>
          <p:nvPr/>
        </p:nvSpPr>
        <p:spPr>
          <a:xfrm>
            <a:off x="5494421" y="1395663"/>
            <a:ext cx="1203158" cy="139566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Flecha: curvada hacia abajo 6">
            <a:extLst>
              <a:ext uri="{FF2B5EF4-FFF2-40B4-BE49-F238E27FC236}">
                <a16:creationId xmlns:a16="http://schemas.microsoft.com/office/drawing/2014/main" id="{E9580668-A6D4-BA54-B4EA-4C7ABD8DB782}"/>
              </a:ext>
            </a:extLst>
          </p:cNvPr>
          <p:cNvSpPr/>
          <p:nvPr/>
        </p:nvSpPr>
        <p:spPr>
          <a:xfrm rot="715652">
            <a:off x="6540508" y="824324"/>
            <a:ext cx="3337749" cy="8763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sp>
        <p:nvSpPr>
          <p:cNvPr id="8" name="object 77">
            <a:extLst>
              <a:ext uri="{FF2B5EF4-FFF2-40B4-BE49-F238E27FC236}">
                <a16:creationId xmlns:a16="http://schemas.microsoft.com/office/drawing/2014/main" id="{DB62DAE7-9133-1168-9601-54E97AF0CF90}"/>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CONTEXTO</a:t>
            </a:r>
          </a:p>
        </p:txBody>
      </p:sp>
    </p:spTree>
    <p:extLst>
      <p:ext uri="{BB962C8B-B14F-4D97-AF65-F5344CB8AC3E}">
        <p14:creationId xmlns:p14="http://schemas.microsoft.com/office/powerpoint/2010/main" val="1229218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609A256-64C2-D03C-00CF-CCE4D3712C29}"/>
              </a:ext>
            </a:extLst>
          </p:cNvPr>
          <p:cNvPicPr>
            <a:picLocks noChangeAspect="1"/>
          </p:cNvPicPr>
          <p:nvPr/>
        </p:nvPicPr>
        <p:blipFill rotWithShape="1">
          <a:blip r:embed="rId2"/>
          <a:srcRect l="49388" t="7686" r="1887" b="2976"/>
          <a:stretch/>
        </p:blipFill>
        <p:spPr>
          <a:xfrm>
            <a:off x="142485" y="1020906"/>
            <a:ext cx="4624907" cy="4409023"/>
          </a:xfrm>
          <a:prstGeom prst="rect">
            <a:avLst/>
          </a:prstGeom>
        </p:spPr>
      </p:pic>
      <p:sp>
        <p:nvSpPr>
          <p:cNvPr id="6" name="CuadroTexto 5">
            <a:extLst>
              <a:ext uri="{FF2B5EF4-FFF2-40B4-BE49-F238E27FC236}">
                <a16:creationId xmlns:a16="http://schemas.microsoft.com/office/drawing/2014/main" id="{278312E5-6DD5-F832-9638-0E5B4176CB06}"/>
              </a:ext>
            </a:extLst>
          </p:cNvPr>
          <p:cNvSpPr txBox="1"/>
          <p:nvPr/>
        </p:nvSpPr>
        <p:spPr>
          <a:xfrm>
            <a:off x="214062" y="5389435"/>
            <a:ext cx="2951747" cy="230832"/>
          </a:xfrm>
          <a:prstGeom prst="rect">
            <a:avLst/>
          </a:prstGeom>
          <a:noFill/>
        </p:spPr>
        <p:txBody>
          <a:bodyPr wrap="square" rtlCol="0">
            <a:spAutoFit/>
          </a:bodyPr>
          <a:lstStyle/>
          <a:p>
            <a:r>
              <a:rPr lang="ca-ES" sz="900" dirty="0">
                <a:solidFill>
                  <a:schemeClr val="bg1">
                    <a:lumMod val="50000"/>
                  </a:schemeClr>
                </a:solidFill>
              </a:rPr>
              <a:t>Fuente: IRTA</a:t>
            </a:r>
          </a:p>
        </p:txBody>
      </p:sp>
      <p:sp>
        <p:nvSpPr>
          <p:cNvPr id="7" name="CuadroTexto 6">
            <a:extLst>
              <a:ext uri="{FF2B5EF4-FFF2-40B4-BE49-F238E27FC236}">
                <a16:creationId xmlns:a16="http://schemas.microsoft.com/office/drawing/2014/main" id="{F9CE12E7-9218-1403-3123-FAA25668BC68}"/>
              </a:ext>
            </a:extLst>
          </p:cNvPr>
          <p:cNvSpPr txBox="1"/>
          <p:nvPr/>
        </p:nvSpPr>
        <p:spPr>
          <a:xfrm>
            <a:off x="9962148" y="4863879"/>
            <a:ext cx="1580147" cy="230832"/>
          </a:xfrm>
          <a:prstGeom prst="rect">
            <a:avLst/>
          </a:prstGeom>
          <a:noFill/>
        </p:spPr>
        <p:txBody>
          <a:bodyPr wrap="square" rtlCol="0">
            <a:spAutoFit/>
          </a:bodyPr>
          <a:lstStyle/>
          <a:p>
            <a:r>
              <a:rPr lang="ca-ES" sz="900" dirty="0">
                <a:solidFill>
                  <a:schemeClr val="bg1">
                    <a:lumMod val="50000"/>
                  </a:schemeClr>
                </a:solidFill>
              </a:rPr>
              <a:t>Fuente: Atles mon rural 2022</a:t>
            </a:r>
          </a:p>
        </p:txBody>
      </p:sp>
      <p:sp>
        <p:nvSpPr>
          <p:cNvPr id="10" name="Rectángulo 9">
            <a:extLst>
              <a:ext uri="{FF2B5EF4-FFF2-40B4-BE49-F238E27FC236}">
                <a16:creationId xmlns:a16="http://schemas.microsoft.com/office/drawing/2014/main" id="{9CBF19A2-29E8-24C3-026B-8B4AD150C13E}"/>
              </a:ext>
            </a:extLst>
          </p:cNvPr>
          <p:cNvSpPr/>
          <p:nvPr/>
        </p:nvSpPr>
        <p:spPr>
          <a:xfrm>
            <a:off x="2457522" y="4404624"/>
            <a:ext cx="2334127" cy="98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4" name="Imagen 3">
            <a:extLst>
              <a:ext uri="{FF2B5EF4-FFF2-40B4-BE49-F238E27FC236}">
                <a16:creationId xmlns:a16="http://schemas.microsoft.com/office/drawing/2014/main" id="{9F6EDC84-8B27-E71E-413C-6A49190ED70D}"/>
              </a:ext>
            </a:extLst>
          </p:cNvPr>
          <p:cNvPicPr>
            <a:picLocks noChangeAspect="1"/>
          </p:cNvPicPr>
          <p:nvPr/>
        </p:nvPicPr>
        <p:blipFill rotWithShape="1">
          <a:blip r:embed="rId3"/>
          <a:srcRect l="3465" t="17540" r="53587" b="7544"/>
          <a:stretch/>
        </p:blipFill>
        <p:spPr>
          <a:xfrm>
            <a:off x="3897947" y="3160295"/>
            <a:ext cx="3583519" cy="3247790"/>
          </a:xfrm>
          <a:prstGeom prst="rect">
            <a:avLst/>
          </a:prstGeom>
        </p:spPr>
      </p:pic>
      <p:pic>
        <p:nvPicPr>
          <p:cNvPr id="12" name="Imagen 11">
            <a:extLst>
              <a:ext uri="{FF2B5EF4-FFF2-40B4-BE49-F238E27FC236}">
                <a16:creationId xmlns:a16="http://schemas.microsoft.com/office/drawing/2014/main" id="{FC288C90-7190-3960-68D0-852C12C956D0}"/>
              </a:ext>
            </a:extLst>
          </p:cNvPr>
          <p:cNvPicPr>
            <a:picLocks noChangeAspect="1"/>
          </p:cNvPicPr>
          <p:nvPr/>
        </p:nvPicPr>
        <p:blipFill rotWithShape="1">
          <a:blip r:embed="rId4"/>
          <a:srcRect r="28161"/>
          <a:stretch/>
        </p:blipFill>
        <p:spPr>
          <a:xfrm>
            <a:off x="7241654" y="883820"/>
            <a:ext cx="4732924" cy="4552950"/>
          </a:xfrm>
          <a:prstGeom prst="rect">
            <a:avLst/>
          </a:prstGeom>
        </p:spPr>
      </p:pic>
      <p:sp>
        <p:nvSpPr>
          <p:cNvPr id="13" name="Rectángulo 12">
            <a:extLst>
              <a:ext uri="{FF2B5EF4-FFF2-40B4-BE49-F238E27FC236}">
                <a16:creationId xmlns:a16="http://schemas.microsoft.com/office/drawing/2014/main" id="{FFA92739-647F-67D8-947D-58E6F3097361}"/>
              </a:ext>
            </a:extLst>
          </p:cNvPr>
          <p:cNvSpPr/>
          <p:nvPr/>
        </p:nvSpPr>
        <p:spPr>
          <a:xfrm>
            <a:off x="11211794" y="2857499"/>
            <a:ext cx="732556" cy="80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CuadroTexto 13">
            <a:extLst>
              <a:ext uri="{FF2B5EF4-FFF2-40B4-BE49-F238E27FC236}">
                <a16:creationId xmlns:a16="http://schemas.microsoft.com/office/drawing/2014/main" id="{C3CBD0E0-CD05-A0EF-03A9-3E651227AF12}"/>
              </a:ext>
            </a:extLst>
          </p:cNvPr>
          <p:cNvSpPr txBox="1"/>
          <p:nvPr/>
        </p:nvSpPr>
        <p:spPr>
          <a:xfrm>
            <a:off x="7498004" y="5094711"/>
            <a:ext cx="2951747" cy="230832"/>
          </a:xfrm>
          <a:prstGeom prst="rect">
            <a:avLst/>
          </a:prstGeom>
          <a:noFill/>
        </p:spPr>
        <p:txBody>
          <a:bodyPr wrap="square" rtlCol="0">
            <a:spAutoFit/>
          </a:bodyPr>
          <a:lstStyle/>
          <a:p>
            <a:r>
              <a:rPr lang="ca-ES" sz="900" dirty="0">
                <a:solidFill>
                  <a:schemeClr val="bg1">
                    <a:lumMod val="50000"/>
                  </a:schemeClr>
                </a:solidFill>
              </a:rPr>
              <a:t>Fuente: ICC</a:t>
            </a:r>
          </a:p>
        </p:txBody>
      </p:sp>
      <p:sp>
        <p:nvSpPr>
          <p:cNvPr id="2" name="object 77">
            <a:extLst>
              <a:ext uri="{FF2B5EF4-FFF2-40B4-BE49-F238E27FC236}">
                <a16:creationId xmlns:a16="http://schemas.microsoft.com/office/drawing/2014/main" id="{5B79A7D1-0472-3C47-4452-6173E0B9C214}"/>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CONTEXTO</a:t>
            </a:r>
          </a:p>
        </p:txBody>
      </p:sp>
    </p:spTree>
    <p:extLst>
      <p:ext uri="{BB962C8B-B14F-4D97-AF65-F5344CB8AC3E}">
        <p14:creationId xmlns:p14="http://schemas.microsoft.com/office/powerpoint/2010/main" val="240870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B21E222-B0DA-D16B-B62C-517A59FB5221}"/>
              </a:ext>
            </a:extLst>
          </p:cNvPr>
          <p:cNvSpPr txBox="1"/>
          <p:nvPr/>
        </p:nvSpPr>
        <p:spPr>
          <a:xfrm>
            <a:off x="6178019" y="6171036"/>
            <a:ext cx="2951747" cy="230832"/>
          </a:xfrm>
          <a:prstGeom prst="rect">
            <a:avLst/>
          </a:prstGeom>
          <a:noFill/>
        </p:spPr>
        <p:txBody>
          <a:bodyPr wrap="square" rtlCol="0">
            <a:spAutoFit/>
          </a:bodyPr>
          <a:lstStyle/>
          <a:p>
            <a:r>
              <a:rPr lang="ca-ES" sz="900" dirty="0">
                <a:solidFill>
                  <a:schemeClr val="bg1">
                    <a:lumMod val="50000"/>
                  </a:schemeClr>
                </a:solidFill>
              </a:rPr>
              <a:t>Fuente: @CopernicusEU</a:t>
            </a:r>
          </a:p>
        </p:txBody>
      </p:sp>
      <p:pic>
        <p:nvPicPr>
          <p:cNvPr id="7" name="Imagen 6">
            <a:extLst>
              <a:ext uri="{FF2B5EF4-FFF2-40B4-BE49-F238E27FC236}">
                <a16:creationId xmlns:a16="http://schemas.microsoft.com/office/drawing/2014/main" id="{E89E67CF-0E5F-F2B9-269A-C40C4505400B}"/>
              </a:ext>
            </a:extLst>
          </p:cNvPr>
          <p:cNvPicPr>
            <a:picLocks noChangeAspect="1"/>
          </p:cNvPicPr>
          <p:nvPr/>
        </p:nvPicPr>
        <p:blipFill>
          <a:blip r:embed="rId2"/>
          <a:stretch>
            <a:fillRect/>
          </a:stretch>
        </p:blipFill>
        <p:spPr>
          <a:xfrm>
            <a:off x="6178019" y="353767"/>
            <a:ext cx="5714611" cy="5817269"/>
          </a:xfrm>
          <a:prstGeom prst="rect">
            <a:avLst/>
          </a:prstGeom>
        </p:spPr>
      </p:pic>
      <p:pic>
        <p:nvPicPr>
          <p:cNvPr id="1026" name="Picture 2" descr="Emergència climàtica: La falta de pluges aboca Catalunya a una sequera  &quot;preocupant&quot;, però allunyada de les restriccions d'aigua | Público">
            <a:extLst>
              <a:ext uri="{FF2B5EF4-FFF2-40B4-BE49-F238E27FC236}">
                <a16:creationId xmlns:a16="http://schemas.microsoft.com/office/drawing/2014/main" id="{A1B290F6-7EA8-1A84-053C-23EBCD1B7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83" y="2118214"/>
            <a:ext cx="3144235" cy="209615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EC81A495-9115-AEF8-4390-81BC08C9D508}"/>
              </a:ext>
            </a:extLst>
          </p:cNvPr>
          <p:cNvSpPr txBox="1"/>
          <p:nvPr/>
        </p:nvSpPr>
        <p:spPr>
          <a:xfrm>
            <a:off x="2292736" y="6171036"/>
            <a:ext cx="2951747" cy="230832"/>
          </a:xfrm>
          <a:prstGeom prst="rect">
            <a:avLst/>
          </a:prstGeom>
          <a:noFill/>
        </p:spPr>
        <p:txBody>
          <a:bodyPr wrap="square" rtlCol="0">
            <a:spAutoFit/>
          </a:bodyPr>
          <a:lstStyle/>
          <a:p>
            <a:r>
              <a:rPr lang="ca-ES" sz="900" dirty="0">
                <a:solidFill>
                  <a:schemeClr val="bg1">
                    <a:lumMod val="50000"/>
                  </a:schemeClr>
                </a:solidFill>
              </a:rPr>
              <a:t>Fuente: El Naciolat.cat</a:t>
            </a:r>
          </a:p>
        </p:txBody>
      </p:sp>
      <p:sp>
        <p:nvSpPr>
          <p:cNvPr id="11" name="CuadroTexto 10">
            <a:extLst>
              <a:ext uri="{FF2B5EF4-FFF2-40B4-BE49-F238E27FC236}">
                <a16:creationId xmlns:a16="http://schemas.microsoft.com/office/drawing/2014/main" id="{FD0FD76C-8679-4B97-6925-0D00AFD9BC1A}"/>
              </a:ext>
            </a:extLst>
          </p:cNvPr>
          <p:cNvSpPr txBox="1"/>
          <p:nvPr/>
        </p:nvSpPr>
        <p:spPr>
          <a:xfrm>
            <a:off x="47702" y="4207438"/>
            <a:ext cx="2951747" cy="230832"/>
          </a:xfrm>
          <a:prstGeom prst="rect">
            <a:avLst/>
          </a:prstGeom>
          <a:noFill/>
        </p:spPr>
        <p:txBody>
          <a:bodyPr wrap="square" rtlCol="0">
            <a:spAutoFit/>
          </a:bodyPr>
          <a:lstStyle/>
          <a:p>
            <a:r>
              <a:rPr lang="ca-ES" sz="900" dirty="0">
                <a:solidFill>
                  <a:schemeClr val="bg1">
                    <a:lumMod val="50000"/>
                  </a:schemeClr>
                </a:solidFill>
              </a:rPr>
              <a:t>Fuente: Laura Busquets</a:t>
            </a:r>
          </a:p>
        </p:txBody>
      </p:sp>
      <p:pic>
        <p:nvPicPr>
          <p:cNvPr id="1028" name="Picture 4" descr="Les reserves d'aigua a Catalunya, als pitjors nivells en 14 anys: així  afecta la sequera">
            <a:extLst>
              <a:ext uri="{FF2B5EF4-FFF2-40B4-BE49-F238E27FC236}">
                <a16:creationId xmlns:a16="http://schemas.microsoft.com/office/drawing/2014/main" id="{6B4C40DB-27C3-1305-8265-FBA29718E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4000499"/>
            <a:ext cx="3276601" cy="218440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635618C3-BC44-B08E-D163-8AED215CF21D}"/>
              </a:ext>
            </a:extLst>
          </p:cNvPr>
          <p:cNvPicPr>
            <a:picLocks noChangeAspect="1"/>
          </p:cNvPicPr>
          <p:nvPr/>
        </p:nvPicPr>
        <p:blipFill>
          <a:blip r:embed="rId5"/>
          <a:stretch>
            <a:fillRect/>
          </a:stretch>
        </p:blipFill>
        <p:spPr>
          <a:xfrm>
            <a:off x="2846990" y="211575"/>
            <a:ext cx="2974826" cy="2238557"/>
          </a:xfrm>
          <a:prstGeom prst="rect">
            <a:avLst/>
          </a:prstGeom>
        </p:spPr>
      </p:pic>
      <p:sp>
        <p:nvSpPr>
          <p:cNvPr id="3" name="CuadroTexto 2">
            <a:extLst>
              <a:ext uri="{FF2B5EF4-FFF2-40B4-BE49-F238E27FC236}">
                <a16:creationId xmlns:a16="http://schemas.microsoft.com/office/drawing/2014/main" id="{E8760ED5-8691-6CDD-F67A-A99C8090A5A7}"/>
              </a:ext>
            </a:extLst>
          </p:cNvPr>
          <p:cNvSpPr txBox="1"/>
          <p:nvPr/>
        </p:nvSpPr>
        <p:spPr>
          <a:xfrm>
            <a:off x="4620126" y="2443200"/>
            <a:ext cx="2951747" cy="230832"/>
          </a:xfrm>
          <a:prstGeom prst="rect">
            <a:avLst/>
          </a:prstGeom>
          <a:noFill/>
        </p:spPr>
        <p:txBody>
          <a:bodyPr wrap="square" rtlCol="0">
            <a:spAutoFit/>
          </a:bodyPr>
          <a:lstStyle/>
          <a:p>
            <a:r>
              <a:rPr lang="ca-ES" sz="900" dirty="0">
                <a:solidFill>
                  <a:schemeClr val="bg1">
                    <a:lumMod val="50000"/>
                  </a:schemeClr>
                </a:solidFill>
              </a:rPr>
              <a:t>Fuente: Guillem Freixa</a:t>
            </a:r>
          </a:p>
        </p:txBody>
      </p:sp>
      <p:sp>
        <p:nvSpPr>
          <p:cNvPr id="4" name="object 77">
            <a:extLst>
              <a:ext uri="{FF2B5EF4-FFF2-40B4-BE49-F238E27FC236}">
                <a16:creationId xmlns:a16="http://schemas.microsoft.com/office/drawing/2014/main" id="{6787A219-7EA9-11E5-C600-955D71D2AF18}"/>
              </a:ext>
            </a:extLst>
          </p:cNvPr>
          <p:cNvSpPr txBox="1"/>
          <p:nvPr/>
        </p:nvSpPr>
        <p:spPr>
          <a:xfrm>
            <a:off x="1104848" y="265637"/>
            <a:ext cx="6153257" cy="456535"/>
          </a:xfrm>
          <a:prstGeom prst="rect">
            <a:avLst/>
          </a:prstGeom>
        </p:spPr>
        <p:txBody>
          <a:bodyPr vert="horz" wrap="square" lIns="0" tIns="12700" rIns="0" bIns="0" rtlCol="0">
            <a:spAutoFit/>
          </a:bodyPr>
          <a:lstStyle/>
          <a:p>
            <a:pPr marL="12700">
              <a:lnSpc>
                <a:spcPct val="100000"/>
              </a:lnSpc>
              <a:spcBef>
                <a:spcPts val="80"/>
              </a:spcBef>
            </a:pPr>
            <a:endParaRPr lang="es-ES" sz="1400" b="1" dirty="0">
              <a:solidFill>
                <a:srgbClr val="231F20"/>
              </a:solidFill>
              <a:latin typeface="Arial" panose="020B0604020202020204" pitchFamily="34" charset="0"/>
              <a:cs typeface="Arial" panose="020B0604020202020204" pitchFamily="34" charset="0"/>
            </a:endParaRPr>
          </a:p>
          <a:p>
            <a:pPr marL="12700">
              <a:lnSpc>
                <a:spcPct val="100000"/>
              </a:lnSpc>
              <a:spcBef>
                <a:spcPts val="80"/>
              </a:spcBef>
            </a:pPr>
            <a:r>
              <a:rPr lang="es-ES" sz="1400" b="1" dirty="0">
                <a:solidFill>
                  <a:srgbClr val="231F20"/>
                </a:solidFill>
                <a:latin typeface="Arial" panose="020B0604020202020204" pitchFamily="34" charset="0"/>
                <a:cs typeface="Arial" panose="020B0604020202020204" pitchFamily="34" charset="0"/>
              </a:rPr>
              <a:t>CONTEXTO</a:t>
            </a:r>
          </a:p>
        </p:txBody>
      </p:sp>
      <p:pic>
        <p:nvPicPr>
          <p:cNvPr id="8" name="Imagen 7">
            <a:extLst>
              <a:ext uri="{FF2B5EF4-FFF2-40B4-BE49-F238E27FC236}">
                <a16:creationId xmlns:a16="http://schemas.microsoft.com/office/drawing/2014/main" id="{CC4410CE-C940-F86B-22AE-B90E47A2EA67}"/>
              </a:ext>
            </a:extLst>
          </p:cNvPr>
          <p:cNvPicPr>
            <a:picLocks noChangeAspect="1"/>
          </p:cNvPicPr>
          <p:nvPr/>
        </p:nvPicPr>
        <p:blipFill rotWithShape="1">
          <a:blip r:embed="rId6"/>
          <a:srcRect l="9737" t="39305" r="77171" b="28594"/>
          <a:stretch/>
        </p:blipFill>
        <p:spPr>
          <a:xfrm>
            <a:off x="-201102" y="4438270"/>
            <a:ext cx="2578267" cy="1975547"/>
          </a:xfrm>
          <a:prstGeom prst="rect">
            <a:avLst/>
          </a:prstGeom>
        </p:spPr>
      </p:pic>
    </p:spTree>
    <p:extLst>
      <p:ext uri="{BB962C8B-B14F-4D97-AF65-F5344CB8AC3E}">
        <p14:creationId xmlns:p14="http://schemas.microsoft.com/office/powerpoint/2010/main" val="2761063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4CE201-50B7-1407-3E46-A7CA7BF19AB8}"/>
              </a:ext>
            </a:extLst>
          </p:cNvPr>
          <p:cNvPicPr>
            <a:picLocks noChangeAspect="1"/>
          </p:cNvPicPr>
          <p:nvPr/>
        </p:nvPicPr>
        <p:blipFill rotWithShape="1">
          <a:blip r:embed="rId2"/>
          <a:srcRect t="1339" b="881"/>
          <a:stretch/>
        </p:blipFill>
        <p:spPr>
          <a:xfrm>
            <a:off x="-174765" y="0"/>
            <a:ext cx="12358848" cy="6857989"/>
          </a:xfrm>
          <a:prstGeom prst="rect">
            <a:avLst/>
          </a:prstGeom>
        </p:spPr>
      </p:pic>
      <p:sp>
        <p:nvSpPr>
          <p:cNvPr id="2" name="CuadroTexto 1">
            <a:extLst>
              <a:ext uri="{FF2B5EF4-FFF2-40B4-BE49-F238E27FC236}">
                <a16:creationId xmlns:a16="http://schemas.microsoft.com/office/drawing/2014/main" id="{84C06271-434C-0819-DD32-694A36474F89}"/>
              </a:ext>
            </a:extLst>
          </p:cNvPr>
          <p:cNvSpPr txBox="1"/>
          <p:nvPr/>
        </p:nvSpPr>
        <p:spPr>
          <a:xfrm>
            <a:off x="6004659" y="5031205"/>
            <a:ext cx="6067425" cy="1323439"/>
          </a:xfrm>
          <a:prstGeom prst="rect">
            <a:avLst/>
          </a:prstGeom>
          <a:noFill/>
        </p:spPr>
        <p:txBody>
          <a:bodyPr wrap="square" rtlCol="0">
            <a:spAutoFit/>
          </a:bodyPr>
          <a:lstStyle/>
          <a:p>
            <a:r>
              <a:rPr lang="ca-ES" sz="4000" b="1" dirty="0" err="1"/>
              <a:t>Elementos</a:t>
            </a:r>
            <a:r>
              <a:rPr lang="ca-ES" sz="4000" b="1" dirty="0"/>
              <a:t> de </a:t>
            </a:r>
            <a:r>
              <a:rPr lang="ca-ES" sz="4000" b="1" dirty="0" err="1"/>
              <a:t>planificación</a:t>
            </a:r>
            <a:r>
              <a:rPr lang="ca-ES" sz="4000" b="1" dirty="0"/>
              <a:t> y </a:t>
            </a:r>
            <a:r>
              <a:rPr lang="ca-ES" sz="4000" b="1" dirty="0" err="1"/>
              <a:t>gestión</a:t>
            </a:r>
            <a:endParaRPr lang="ca-ES" sz="4000" b="1" dirty="0"/>
          </a:p>
        </p:txBody>
      </p:sp>
    </p:spTree>
    <p:extLst>
      <p:ext uri="{BB962C8B-B14F-4D97-AF65-F5344CB8AC3E}">
        <p14:creationId xmlns:p14="http://schemas.microsoft.com/office/powerpoint/2010/main" val="344607594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9800</TotalTime>
  <Words>2157</Words>
  <Application>Microsoft Office PowerPoint</Application>
  <PresentationFormat>Panorámica</PresentationFormat>
  <Paragraphs>408</Paragraphs>
  <Slides>45</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45</vt:i4>
      </vt:variant>
    </vt:vector>
  </HeadingPairs>
  <TitlesOfParts>
    <vt:vector size="52" baseType="lpstr">
      <vt:lpstr>Arial</vt:lpstr>
      <vt:lpstr>Calibri</vt:lpstr>
      <vt:lpstr>Calibri Light</vt:lpstr>
      <vt:lpstr>Roboto</vt:lpstr>
      <vt:lpstr>Wingdings</vt:lpstr>
      <vt:lpstr>Tema de Office</vt:lpstr>
      <vt:lpstr>Blanc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BR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Aleix Coral</dc:creator>
  <cp:lastModifiedBy>Aleix Coral</cp:lastModifiedBy>
  <cp:revision>54</cp:revision>
  <dcterms:created xsi:type="dcterms:W3CDTF">2023-11-27T15:50:03Z</dcterms:created>
  <dcterms:modified xsi:type="dcterms:W3CDTF">2024-04-17T10:45:04Z</dcterms:modified>
</cp:coreProperties>
</file>